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42"/>
  </p:notesMasterIdLst>
  <p:handoutMasterIdLst>
    <p:handoutMasterId r:id="rId43"/>
  </p:handoutMasterIdLst>
  <p:sldIdLst>
    <p:sldId id="256" r:id="rId6"/>
    <p:sldId id="387" r:id="rId7"/>
    <p:sldId id="449" r:id="rId8"/>
    <p:sldId id="450" r:id="rId9"/>
    <p:sldId id="2342" r:id="rId10"/>
    <p:sldId id="2341" r:id="rId11"/>
    <p:sldId id="453" r:id="rId12"/>
    <p:sldId id="451" r:id="rId13"/>
    <p:sldId id="428" r:id="rId14"/>
    <p:sldId id="414" r:id="rId15"/>
    <p:sldId id="415" r:id="rId16"/>
    <p:sldId id="429" r:id="rId17"/>
    <p:sldId id="430" r:id="rId18"/>
    <p:sldId id="432" r:id="rId19"/>
    <p:sldId id="431" r:id="rId20"/>
    <p:sldId id="433" r:id="rId21"/>
    <p:sldId id="434" r:id="rId22"/>
    <p:sldId id="435" r:id="rId23"/>
    <p:sldId id="436" r:id="rId24"/>
    <p:sldId id="2346" r:id="rId25"/>
    <p:sldId id="2344" r:id="rId26"/>
    <p:sldId id="2345" r:id="rId27"/>
    <p:sldId id="2350" r:id="rId28"/>
    <p:sldId id="418" r:id="rId29"/>
    <p:sldId id="439" r:id="rId30"/>
    <p:sldId id="440" r:id="rId31"/>
    <p:sldId id="441" r:id="rId32"/>
    <p:sldId id="445" r:id="rId33"/>
    <p:sldId id="2351" r:id="rId34"/>
    <p:sldId id="2358" r:id="rId35"/>
    <p:sldId id="447" r:id="rId36"/>
    <p:sldId id="438" r:id="rId37"/>
    <p:sldId id="2347" r:id="rId38"/>
    <p:sldId id="2354" r:id="rId39"/>
    <p:sldId id="2356" r:id="rId40"/>
    <p:sldId id="23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FFCC66"/>
    <a:srgbClr val="093C71"/>
    <a:srgbClr val="FFFFFF"/>
    <a:srgbClr val="FF0000"/>
    <a:srgbClr val="FF6B00"/>
    <a:srgbClr val="B9B9B9"/>
    <a:srgbClr val="D9531E"/>
    <a:srgbClr val="F5A71D"/>
    <a:srgbClr val="F98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7" autoAdjust="0"/>
    <p:restoredTop sz="95065" autoAdjust="0"/>
  </p:normalViewPr>
  <p:slideViewPr>
    <p:cSldViewPr snapToGrid="0">
      <p:cViewPr varScale="1">
        <p:scale>
          <a:sx n="106" d="100"/>
          <a:sy n="106" d="100"/>
        </p:scale>
        <p:origin x="1446" y="114"/>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11/3/2023</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11/3/2023</a:t>
            </a:fld>
            <a:endParaRPr lang="en-US" noProof="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226839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89284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3872092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98160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266232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60056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646550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3671613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12235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3393866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650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4797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687248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7949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2942254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3470612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23753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October 26, 2023</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September 28, 2023</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3760092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docushare.everett.k12.wa.us/docushare/dsweb/Get/Document-139981/Form%20504-3%20Request%20for%20504%20Determination%20-%20Fillable.pdf" TargetMode="External"/><Relationship Id="rId7" Type="http://schemas.openxmlformats.org/officeDocument/2006/relationships/image" Target="../media/image29.png"/><Relationship Id="rId2" Type="http://schemas.openxmlformats.org/officeDocument/2006/relationships/image" Target="../media/image14.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hyperlink" Target="https://docushare.everett.k12.wa.us/docushare/dsweb/Get/Document-139982/Form%20504-4%20Parent-Guardian%20Consent%20for%20Evaluation%20-%20Fillabl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schoolcounselor.org/getmedia/58cf104d-f75c-4e6a-bff6-4375f145b812/Use-of-Time-5-Day-Calculator.xls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choolcounselor.org/getmedia/58cf104d-f75c-4e6a-bff6-4375f145b812/Use-of-Time-5-Day-Calculator.xlsx"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hyperlink" Target="https://www.schoolcounselor.org/getmedia/ccee1126-c1b7-40e4-b5d0-bae3c8262833/Enhancing-Principal-School-Counselor-Relationship.pdf" TargetMode="Externa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RVA2N6tX2cg?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u9LUM-UCwZs?start=162&amp;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MnHI7NOgyXo"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QT6FdhKriB8?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epscloud-my.sharepoint.com/:x:/g/personal/05554_apps_everettsd_org/EayGdiFMkvpKt4GzjehUSfgB8VOS4GHLX3omkdEnyLKY-g?e=WKg6eS"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720482" y="4297221"/>
            <a:ext cx="3416254" cy="540280"/>
          </a:xfrm>
        </p:spPr>
        <p:txBody>
          <a:bodyPr/>
          <a:lstStyle/>
          <a:p>
            <a:r>
              <a:rPr lang="en-US" sz="2100" noProof="1"/>
              <a:t>October 26, 2023</a:t>
            </a:r>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543933" y="2820935"/>
            <a:ext cx="4687219" cy="1207759"/>
          </a:xfrm>
        </p:spPr>
        <p:txBody>
          <a:bodyPr/>
          <a:lstStyle/>
          <a:p>
            <a:pPr>
              <a:lnSpc>
                <a:spcPts val="3750"/>
              </a:lnSpc>
            </a:pPr>
            <a:r>
              <a:rPr lang="en-US" dirty="0"/>
              <a:t>District Counselor Meeting</a:t>
            </a: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4429682" y="4612117"/>
            <a:ext cx="759619" cy="759619"/>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sz="1350"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sz="1350"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sz="1350"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sz="1350"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2973711" y="5388734"/>
            <a:ext cx="1291078" cy="448824"/>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val="1"/>
              </a:ext>
            </a:extLst>
          </p:cNvPr>
          <p:cNvGrpSpPr/>
          <p:nvPr/>
        </p:nvGrpSpPr>
        <p:grpSpPr>
          <a:xfrm rot="20964052">
            <a:off x="4667522" y="3631816"/>
            <a:ext cx="680525" cy="1289417"/>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sz="1350"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sz="1350"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sz="1350"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sz="1350"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sz="1350"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sz="1350"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sz="1350"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sz="1350"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sz="1350"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sz="1350"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sz="1350"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sz="1350"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sz="1350"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sz="1350"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sz="1350"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sz="1350"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sz="1350"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sz="1350"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sz="1350"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sz="1350"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sz="1350"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3138609" y="5551925"/>
            <a:ext cx="1291078" cy="448824"/>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1965094" y="5460470"/>
            <a:ext cx="2929874" cy="540279"/>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rot="20739652">
            <a:off x="2326696" y="1309060"/>
            <a:ext cx="1623825" cy="1331537"/>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1213" y="1287934"/>
              <a:ext cx="1409330" cy="463156"/>
              <a:chOff x="5688496" y="637622"/>
              <a:chExt cx="1409330" cy="463156"/>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37622"/>
                <a:ext cx="1392273" cy="457849"/>
              </a:xfrm>
              <a:prstGeom prst="rect">
                <a:avLst/>
              </a:prstGeom>
              <a:noFill/>
            </p:spPr>
            <p:txBody>
              <a:bodyPr wrap="square" rtlCol="0">
                <a:spAutoFit/>
              </a:bodyPr>
              <a:lstStyle/>
              <a:p>
                <a:pPr algn="ctr"/>
                <a:r>
                  <a:rPr lang="en-US" sz="2100" b="1" dirty="0">
                    <a:ln w="28575">
                      <a:solidFill>
                        <a:schemeClr val="bg1"/>
                      </a:solidFill>
                    </a:ln>
                    <a:solidFill>
                      <a:schemeClr val="bg1"/>
                    </a:solidFill>
                    <a:latin typeface="+mj-lt"/>
                  </a:rPr>
                  <a:t>Inspire</a:t>
                </a:r>
              </a:p>
            </p:txBody>
          </p:sp>
          <p:sp>
            <p:nvSpPr>
              <p:cNvPr id="193" name="TextBox 192">
                <a:extLst>
                  <a:ext uri="{FF2B5EF4-FFF2-40B4-BE49-F238E27FC236}">
                    <a16:creationId xmlns:a16="http://schemas.microsoft.com/office/drawing/2014/main" id="{5210FCC1-A696-41FE-B439-DA046C521321}"/>
                  </a:ext>
                </a:extLst>
              </p:cNvPr>
              <p:cNvSpPr txBox="1"/>
              <p:nvPr/>
            </p:nvSpPr>
            <p:spPr>
              <a:xfrm>
                <a:off x="5705553" y="642929"/>
                <a:ext cx="1392273" cy="457849"/>
              </a:xfrm>
              <a:prstGeom prst="rect">
                <a:avLst/>
              </a:prstGeom>
              <a:noFill/>
            </p:spPr>
            <p:txBody>
              <a:bodyPr wrap="square" rtlCol="0">
                <a:spAutoFit/>
              </a:bodyPr>
              <a:lstStyle/>
              <a:p>
                <a:pPr algn="ctr"/>
                <a:r>
                  <a:rPr lang="en-US" sz="2100" b="1" dirty="0">
                    <a:solidFill>
                      <a:schemeClr val="accent5"/>
                    </a:solidFill>
                    <a:latin typeface="+mj-lt"/>
                  </a:rPr>
                  <a:t>Inspire</a:t>
                </a:r>
              </a:p>
            </p:txBody>
          </p:sp>
        </p:grpSp>
      </p:grpSp>
      <p:pic>
        <p:nvPicPr>
          <p:cNvPr id="3" name="Picture 2" descr="Logo&#10;&#10;Description automatically generated">
            <a:extLst>
              <a:ext uri="{FF2B5EF4-FFF2-40B4-BE49-F238E27FC236}">
                <a16:creationId xmlns:a16="http://schemas.microsoft.com/office/drawing/2014/main" id="{ADAC3847-D125-4587-A986-07BE5CBE269F}"/>
              </a:ext>
            </a:extLst>
          </p:cNvPr>
          <p:cNvPicPr>
            <a:picLocks noChangeAspect="1"/>
          </p:cNvPicPr>
          <p:nvPr/>
        </p:nvPicPr>
        <p:blipFill>
          <a:blip r:embed="rId3"/>
          <a:stretch>
            <a:fillRect/>
          </a:stretch>
        </p:blipFill>
        <p:spPr>
          <a:xfrm>
            <a:off x="8087461" y="301622"/>
            <a:ext cx="753280" cy="716989"/>
          </a:xfrm>
          <a:prstGeom prst="rect">
            <a:avLst/>
          </a:prstGeom>
        </p:spPr>
      </p:pic>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err="1">
                <a:solidFill>
                  <a:schemeClr val="bg1"/>
                </a:solidFill>
                <a:latin typeface="Myriad Pro"/>
                <a:cs typeface="Myriad Pro"/>
              </a:rPr>
              <a:t>EmpowerU</a:t>
            </a:r>
            <a:r>
              <a:rPr lang="en-US" sz="2800" b="1" dirty="0">
                <a:solidFill>
                  <a:schemeClr val="bg1"/>
                </a:solidFill>
                <a:latin typeface="Myriad Pro"/>
                <a:cs typeface="Myriad Pro"/>
              </a:rPr>
              <a:t> | Options for 2023-24</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26" name="Picture 2" descr="EmpowerU - Great North Ventures">
            <a:extLst>
              <a:ext uri="{FF2B5EF4-FFF2-40B4-BE49-F238E27FC236}">
                <a16:creationId xmlns:a16="http://schemas.microsoft.com/office/drawing/2014/main" id="{791A5CCF-D912-89B9-8471-45AF528A3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266" y="5117471"/>
            <a:ext cx="28575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A97F30-5755-1E9B-582B-C673BC56A534}"/>
              </a:ext>
            </a:extLst>
          </p:cNvPr>
          <p:cNvSpPr txBox="1"/>
          <p:nvPr/>
        </p:nvSpPr>
        <p:spPr>
          <a:xfrm>
            <a:off x="907798" y="1038511"/>
            <a:ext cx="7324253" cy="4170372"/>
          </a:xfrm>
          <a:prstGeom prst="rect">
            <a:avLst/>
          </a:prstGeom>
          <a:noFill/>
        </p:spPr>
        <p:txBody>
          <a:bodyPr wrap="square">
            <a:spAutoFit/>
          </a:bodyPr>
          <a:lstStyle/>
          <a:p>
            <a:pPr marL="0" marR="0">
              <a:spcBef>
                <a:spcPts val="0"/>
              </a:spcBef>
              <a:spcAft>
                <a:spcPts val="0"/>
              </a:spcAft>
            </a:pPr>
            <a:r>
              <a:rPr lang="en-US" sz="1800" dirty="0">
                <a:solidFill>
                  <a:srgbClr val="093C71"/>
                </a:solidFill>
                <a:effectLst/>
                <a:latin typeface="Calibri" panose="020F0502020204030204" pitchFamily="34" charset="0"/>
                <a:ea typeface="Calibri" panose="020F0502020204030204" pitchFamily="34" charset="0"/>
              </a:rPr>
              <a:t>Sadly, </a:t>
            </a:r>
            <a:r>
              <a:rPr lang="en-US" sz="1800" dirty="0" err="1">
                <a:solidFill>
                  <a:srgbClr val="093C71"/>
                </a:solidFill>
                <a:effectLst/>
                <a:latin typeface="Calibri" panose="020F0502020204030204" pitchFamily="34" charset="0"/>
                <a:ea typeface="Calibri" panose="020F0502020204030204" pitchFamily="34" charset="0"/>
              </a:rPr>
              <a:t>EmpowerU</a:t>
            </a:r>
            <a:r>
              <a:rPr lang="en-US" sz="1800" dirty="0">
                <a:solidFill>
                  <a:srgbClr val="093C71"/>
                </a:solidFill>
                <a:effectLst/>
                <a:latin typeface="Calibri" panose="020F0502020204030204" pitchFamily="34" charset="0"/>
                <a:ea typeface="Calibri" panose="020F0502020204030204" pitchFamily="34" charset="0"/>
              </a:rPr>
              <a:t> was one of our budget casualties (funded with the ESSER Covid Relief dollars).  We don’t yet have the budget capacity to purchase seats with them centrally.  That said, here are the potential option for purchasing seats: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Clr>
                <a:srgbClr val="093C71"/>
              </a:buClr>
              <a:buFont typeface="Symbol" panose="05050102010706020507" pitchFamily="18" charset="2"/>
              <a:buChar char=""/>
            </a:pPr>
            <a:r>
              <a:rPr lang="en-US" sz="1800" dirty="0">
                <a:solidFill>
                  <a:srgbClr val="E57200"/>
                </a:solidFill>
                <a:effectLst/>
                <a:latin typeface="Calibri" panose="020F0502020204030204" pitchFamily="34" charset="0"/>
                <a:ea typeface="Times New Roman" panose="02020603050405020304" pitchFamily="18" charset="0"/>
              </a:rPr>
              <a:t>They will sell us student “</a:t>
            </a:r>
            <a:r>
              <a:rPr lang="en-US" sz="1800" dirty="0">
                <a:solidFill>
                  <a:srgbClr val="093C71"/>
                </a:solidFill>
                <a:effectLst/>
                <a:latin typeface="Calibri" panose="020F0502020204030204" pitchFamily="34" charset="0"/>
                <a:ea typeface="Times New Roman" panose="02020603050405020304" pitchFamily="18" charset="0"/>
              </a:rPr>
              <a:t>seats</a:t>
            </a:r>
            <a:r>
              <a:rPr lang="en-US" sz="1800" dirty="0">
                <a:solidFill>
                  <a:srgbClr val="E57200"/>
                </a:solidFill>
                <a:effectLst/>
                <a:latin typeface="Calibri" panose="020F0502020204030204" pitchFamily="34" charset="0"/>
                <a:ea typeface="Times New Roman" panose="02020603050405020304" pitchFamily="18" charset="0"/>
              </a:rPr>
              <a:t>” in </a:t>
            </a:r>
            <a:r>
              <a:rPr lang="en-US" sz="1800" dirty="0">
                <a:solidFill>
                  <a:srgbClr val="093C71"/>
                </a:solidFill>
                <a:effectLst/>
                <a:latin typeface="Calibri" panose="020F0502020204030204" pitchFamily="34" charset="0"/>
                <a:ea typeface="Times New Roman" panose="02020603050405020304" pitchFamily="18" charset="0"/>
              </a:rPr>
              <a:t>groups of 10 </a:t>
            </a:r>
            <a:endParaRPr lang="en-US" dirty="0">
              <a:solidFill>
                <a:srgbClr val="E57200"/>
              </a:solidFill>
              <a:latin typeface="Calibri" panose="020F0502020204030204" pitchFamily="34" charset="0"/>
              <a:ea typeface="Times New Roman" panose="02020603050405020304" pitchFamily="18" charset="0"/>
            </a:endParaRPr>
          </a:p>
          <a:p>
            <a:pPr marL="800100" lvl="1" indent="-342900">
              <a:buClr>
                <a:srgbClr val="093C71"/>
              </a:buClr>
              <a:buFont typeface="Symbol" panose="05050102010706020507" pitchFamily="18" charset="2"/>
              <a:buChar char=""/>
            </a:pPr>
            <a:r>
              <a:rPr lang="en-US" dirty="0">
                <a:solidFill>
                  <a:srgbClr val="093C71"/>
                </a:solidFill>
                <a:effectLst/>
                <a:latin typeface="Calibri" panose="020F0502020204030204" pitchFamily="34" charset="0"/>
                <a:ea typeface="Times New Roman" panose="02020603050405020304" pitchFamily="18" charset="0"/>
              </a:rPr>
              <a:t>$370</a:t>
            </a:r>
            <a:r>
              <a:rPr lang="en-US" dirty="0">
                <a:solidFill>
                  <a:srgbClr val="E57200"/>
                </a:solidFill>
                <a:effectLst/>
                <a:latin typeface="Calibri" panose="020F0502020204030204" pitchFamily="34" charset="0"/>
                <a:ea typeface="Times New Roman" panose="02020603050405020304" pitchFamily="18" charset="0"/>
              </a:rPr>
              <a:t> per student, </a:t>
            </a:r>
            <a:r>
              <a:rPr lang="en-US" dirty="0">
                <a:solidFill>
                  <a:srgbClr val="093C71"/>
                </a:solidFill>
                <a:effectLst/>
                <a:latin typeface="Calibri" panose="020F0502020204030204" pitchFamily="34" charset="0"/>
                <a:ea typeface="Times New Roman" panose="02020603050405020304" pitchFamily="18" charset="0"/>
              </a:rPr>
              <a:t>$3700 </a:t>
            </a:r>
            <a:r>
              <a:rPr lang="en-US" dirty="0">
                <a:solidFill>
                  <a:srgbClr val="E57200"/>
                </a:solidFill>
                <a:effectLst/>
                <a:latin typeface="Calibri" panose="020F0502020204030204" pitchFamily="34" charset="0"/>
                <a:ea typeface="Times New Roman" panose="02020603050405020304" pitchFamily="18" charset="0"/>
              </a:rPr>
              <a:t>for 10</a:t>
            </a:r>
            <a:br>
              <a:rPr lang="en-US" dirty="0">
                <a:solidFill>
                  <a:srgbClr val="E57200"/>
                </a:solidFill>
                <a:effectLst/>
                <a:latin typeface="Calibri" panose="020F0502020204030204" pitchFamily="34" charset="0"/>
                <a:ea typeface="Times New Roman" panose="02020603050405020304" pitchFamily="18" charset="0"/>
              </a:rPr>
            </a:br>
            <a:endParaRPr lang="en-US" sz="600" dirty="0">
              <a:solidFill>
                <a:srgbClr val="E572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93C71"/>
              </a:buClr>
              <a:buFont typeface="Symbol" panose="05050102010706020507" pitchFamily="18" charset="2"/>
              <a:buChar char=""/>
            </a:pPr>
            <a:r>
              <a:rPr lang="en-US" sz="1800" dirty="0">
                <a:solidFill>
                  <a:srgbClr val="093C71"/>
                </a:solidFill>
                <a:effectLst/>
                <a:latin typeface="Calibri" panose="020F0502020204030204" pitchFamily="34" charset="0"/>
                <a:ea typeface="Times New Roman" panose="02020603050405020304" pitchFamily="18" charset="0"/>
              </a:rPr>
              <a:t>Schools can go in together </a:t>
            </a:r>
            <a:r>
              <a:rPr lang="en-US" sz="1800" dirty="0">
                <a:solidFill>
                  <a:srgbClr val="E57200"/>
                </a:solidFill>
                <a:effectLst/>
                <a:latin typeface="Calibri" panose="020F0502020204030204" pitchFamily="34" charset="0"/>
                <a:ea typeface="Times New Roman" panose="02020603050405020304" pitchFamily="18" charset="0"/>
              </a:rPr>
              <a:t>to buy a few seats each to get to a total of at least 10 if their budget allows</a:t>
            </a:r>
            <a:br>
              <a:rPr lang="en-US" sz="1800" dirty="0">
                <a:solidFill>
                  <a:srgbClr val="E57200"/>
                </a:solidFill>
                <a:effectLst/>
                <a:latin typeface="Calibri" panose="020F0502020204030204" pitchFamily="34" charset="0"/>
                <a:ea typeface="Times New Roman" panose="02020603050405020304" pitchFamily="18" charset="0"/>
              </a:rPr>
            </a:br>
            <a:endParaRPr lang="en-US" sz="600" dirty="0">
              <a:solidFill>
                <a:srgbClr val="E572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93C71"/>
              </a:buClr>
              <a:buFont typeface="Symbol" panose="05050102010706020507" pitchFamily="18" charset="2"/>
              <a:buChar char=""/>
            </a:pPr>
            <a:r>
              <a:rPr lang="en-US" sz="1800" dirty="0">
                <a:solidFill>
                  <a:srgbClr val="E57200"/>
                </a:solidFill>
                <a:effectLst/>
                <a:latin typeface="Calibri" panose="020F0502020204030204" pitchFamily="34" charset="0"/>
                <a:ea typeface="Times New Roman" panose="02020603050405020304" pitchFamily="18" charset="0"/>
              </a:rPr>
              <a:t>We will re-evaluate the central budget this spring to see if we can pull together funding for some </a:t>
            </a:r>
            <a:r>
              <a:rPr lang="en-US" sz="1800" dirty="0">
                <a:solidFill>
                  <a:srgbClr val="093C71"/>
                </a:solidFill>
                <a:effectLst/>
                <a:latin typeface="Calibri" panose="020F0502020204030204" pitchFamily="34" charset="0"/>
                <a:ea typeface="Times New Roman" panose="02020603050405020304" pitchFamily="18" charset="0"/>
              </a:rPr>
              <a:t>summer seats</a:t>
            </a:r>
            <a:endParaRPr lang="en-US" sz="1800" dirty="0">
              <a:solidFill>
                <a:srgbClr val="093C7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093C71"/>
                </a:solidFill>
                <a:effectLst/>
                <a:latin typeface="Calibri" panose="020F0502020204030204" pitchFamily="34" charset="0"/>
                <a:ea typeface="Calibri" panose="020F0502020204030204" pitchFamily="34" charset="0"/>
              </a:rPr>
              <a:t>Let me know if you have ideas or questions – or if you know of other schools that want to combine funding to purchase seats together.</a:t>
            </a:r>
          </a:p>
        </p:txBody>
      </p:sp>
    </p:spTree>
    <p:extLst>
      <p:ext uri="{BB962C8B-B14F-4D97-AF65-F5344CB8AC3E}">
        <p14:creationId xmlns:p14="http://schemas.microsoft.com/office/powerpoint/2010/main" val="172777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4" name="Picture 3">
            <a:extLst>
              <a:ext uri="{FF2B5EF4-FFF2-40B4-BE49-F238E27FC236}">
                <a16:creationId xmlns:a16="http://schemas.microsoft.com/office/drawing/2014/main" id="{2506A656-C20F-2E50-0532-13A99560704C}"/>
              </a:ext>
            </a:extLst>
          </p:cNvPr>
          <p:cNvPicPr>
            <a:picLocks noChangeAspect="1"/>
          </p:cNvPicPr>
          <p:nvPr/>
        </p:nvPicPr>
        <p:blipFill>
          <a:blip r:embed="rId3"/>
          <a:stretch>
            <a:fillRect/>
          </a:stretch>
        </p:blipFill>
        <p:spPr>
          <a:xfrm>
            <a:off x="280658" y="305632"/>
            <a:ext cx="3440316" cy="1416263"/>
          </a:xfrm>
          <a:prstGeom prst="rect">
            <a:avLst/>
          </a:prstGeom>
        </p:spPr>
      </p:pic>
      <p:pic>
        <p:nvPicPr>
          <p:cNvPr id="6" name="Picture 2" descr="Section 504 of the Americans with Disabilities Act – Student Support  Services – Davidson County Schools">
            <a:extLst>
              <a:ext uri="{FF2B5EF4-FFF2-40B4-BE49-F238E27FC236}">
                <a16:creationId xmlns:a16="http://schemas.microsoft.com/office/drawing/2014/main" id="{67729AE1-02A8-6C47-C590-47A59EEC75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2" t="2603" r="5480" b="22857"/>
          <a:stretch/>
        </p:blipFill>
        <p:spPr bwMode="auto">
          <a:xfrm>
            <a:off x="2896467" y="2994654"/>
            <a:ext cx="3362196" cy="2907704"/>
          </a:xfrm>
          <a:prstGeom prst="roundRect">
            <a:avLst>
              <a:gd name="adj" fmla="val 16667"/>
            </a:avLst>
          </a:prstGeom>
          <a:ln>
            <a:noFill/>
          </a:ln>
          <a:effectLst>
            <a:outerShdw blurRad="241300" dist="152400" dir="33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20656E-A863-DAB4-B9AF-D5E5754F77E2}"/>
              </a:ext>
            </a:extLst>
          </p:cNvPr>
          <p:cNvPicPr>
            <a:picLocks noChangeAspect="1"/>
          </p:cNvPicPr>
          <p:nvPr/>
        </p:nvPicPr>
        <p:blipFill>
          <a:blip r:embed="rId5"/>
          <a:stretch>
            <a:fillRect/>
          </a:stretch>
        </p:blipFill>
        <p:spPr>
          <a:xfrm>
            <a:off x="2881186" y="1626928"/>
            <a:ext cx="3377477" cy="1079086"/>
          </a:xfrm>
          <a:prstGeom prst="rect">
            <a:avLst/>
          </a:prstGeom>
        </p:spPr>
      </p:pic>
    </p:spTree>
    <p:extLst>
      <p:ext uri="{BB962C8B-B14F-4D97-AF65-F5344CB8AC3E}">
        <p14:creationId xmlns:p14="http://schemas.microsoft.com/office/powerpoint/2010/main" val="109252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Slide Number Placeholder 4">
            <a:extLst>
              <a:ext uri="{FF2B5EF4-FFF2-40B4-BE49-F238E27FC236}">
                <a16:creationId xmlns:a16="http://schemas.microsoft.com/office/drawing/2014/main" id="{C536954E-E024-9BA5-0E7F-E5A61BC17880}"/>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12</a:t>
            </a:fld>
            <a:endParaRPr lang="en-US" dirty="0"/>
          </a:p>
        </p:txBody>
      </p:sp>
      <p:sp>
        <p:nvSpPr>
          <p:cNvPr id="10" name="TextBox 9">
            <a:extLst>
              <a:ext uri="{FF2B5EF4-FFF2-40B4-BE49-F238E27FC236}">
                <a16:creationId xmlns:a16="http://schemas.microsoft.com/office/drawing/2014/main" id="{436A71F3-CDA3-D811-FD7D-BBB73BEC74AB}"/>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pic>
        <p:nvPicPr>
          <p:cNvPr id="11" name="Picture 10" descr="Logo&#10;&#10;Description automatically generated">
            <a:extLst>
              <a:ext uri="{FF2B5EF4-FFF2-40B4-BE49-F238E27FC236}">
                <a16:creationId xmlns:a16="http://schemas.microsoft.com/office/drawing/2014/main" id="{70002ED2-E8E9-EBAA-60DF-006B63CCCDEF}"/>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2" name="Picture 11">
            <a:extLst>
              <a:ext uri="{FF2B5EF4-FFF2-40B4-BE49-F238E27FC236}">
                <a16:creationId xmlns:a16="http://schemas.microsoft.com/office/drawing/2014/main" id="{15715310-EA44-1504-4868-3470B95526AE}"/>
              </a:ext>
            </a:extLst>
          </p:cNvPr>
          <p:cNvPicPr>
            <a:picLocks noChangeAspect="1"/>
          </p:cNvPicPr>
          <p:nvPr/>
        </p:nvPicPr>
        <p:blipFill>
          <a:blip r:embed="rId3"/>
          <a:stretch>
            <a:fillRect/>
          </a:stretch>
        </p:blipFill>
        <p:spPr>
          <a:xfrm>
            <a:off x="284085" y="2264162"/>
            <a:ext cx="8548263" cy="356666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911D97D-978B-C829-723A-4492AEDB11F9}"/>
              </a:ext>
            </a:extLst>
          </p:cNvPr>
          <p:cNvSpPr txBox="1"/>
          <p:nvPr/>
        </p:nvSpPr>
        <p:spPr>
          <a:xfrm>
            <a:off x="492680" y="1657386"/>
            <a:ext cx="8284180" cy="523220"/>
          </a:xfrm>
          <a:prstGeom prst="rect">
            <a:avLst/>
          </a:prstGeom>
          <a:noFill/>
        </p:spPr>
        <p:txBody>
          <a:bodyPr wrap="square" rtlCol="0">
            <a:spAutoFit/>
          </a:bodyPr>
          <a:lstStyle/>
          <a:p>
            <a:r>
              <a:rPr lang="en-US" sz="2000" b="1" dirty="0">
                <a:solidFill>
                  <a:srgbClr val="093C71"/>
                </a:solidFill>
              </a:rPr>
              <a:t>You can add a bookmark to frequently accessed forms</a:t>
            </a:r>
            <a:endParaRPr lang="en-US" sz="800" dirty="0"/>
          </a:p>
          <a:p>
            <a:endParaRPr lang="en-US" sz="800" dirty="0"/>
          </a:p>
        </p:txBody>
      </p:sp>
      <p:pic>
        <p:nvPicPr>
          <p:cNvPr id="4" name="Picture 3">
            <a:extLst>
              <a:ext uri="{FF2B5EF4-FFF2-40B4-BE49-F238E27FC236}">
                <a16:creationId xmlns:a16="http://schemas.microsoft.com/office/drawing/2014/main" id="{2506A656-C20F-2E50-0532-13A99560704C}"/>
              </a:ext>
            </a:extLst>
          </p:cNvPr>
          <p:cNvPicPr>
            <a:picLocks noChangeAspect="1"/>
          </p:cNvPicPr>
          <p:nvPr/>
        </p:nvPicPr>
        <p:blipFill>
          <a:blip r:embed="rId4"/>
          <a:stretch>
            <a:fillRect/>
          </a:stretch>
        </p:blipFill>
        <p:spPr>
          <a:xfrm>
            <a:off x="280658" y="305632"/>
            <a:ext cx="2906981" cy="1196707"/>
          </a:xfrm>
          <a:prstGeom prst="rect">
            <a:avLst/>
          </a:prstGeom>
        </p:spPr>
      </p:pic>
    </p:spTree>
    <p:extLst>
      <p:ext uri="{BB962C8B-B14F-4D97-AF65-F5344CB8AC3E}">
        <p14:creationId xmlns:p14="http://schemas.microsoft.com/office/powerpoint/2010/main" val="122744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5" name="TextBox 14">
            <a:extLst>
              <a:ext uri="{FF2B5EF4-FFF2-40B4-BE49-F238E27FC236}">
                <a16:creationId xmlns:a16="http://schemas.microsoft.com/office/drawing/2014/main" id="{29C63A03-2AEE-1EC5-9B68-9BF3A324CAEB}"/>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pic>
        <p:nvPicPr>
          <p:cNvPr id="14" name="Picture 13">
            <a:extLst>
              <a:ext uri="{FF2B5EF4-FFF2-40B4-BE49-F238E27FC236}">
                <a16:creationId xmlns:a16="http://schemas.microsoft.com/office/drawing/2014/main" id="{AA5B1F08-ADB6-63A1-4EA4-B4ACA683D1C0}"/>
              </a:ext>
            </a:extLst>
          </p:cNvPr>
          <p:cNvPicPr>
            <a:picLocks noChangeAspect="1"/>
          </p:cNvPicPr>
          <p:nvPr/>
        </p:nvPicPr>
        <p:blipFill>
          <a:blip r:embed="rId2"/>
          <a:stretch>
            <a:fillRect/>
          </a:stretch>
        </p:blipFill>
        <p:spPr>
          <a:xfrm>
            <a:off x="624692" y="2001671"/>
            <a:ext cx="6521276" cy="399097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9" name="TextBox 8">
            <a:extLst>
              <a:ext uri="{FF2B5EF4-FFF2-40B4-BE49-F238E27FC236}">
                <a16:creationId xmlns:a16="http://schemas.microsoft.com/office/drawing/2014/main" id="{77D2F149-62AE-FF35-E822-F76F519C53FF}"/>
              </a:ext>
            </a:extLst>
          </p:cNvPr>
          <p:cNvSpPr txBox="1"/>
          <p:nvPr/>
        </p:nvSpPr>
        <p:spPr>
          <a:xfrm>
            <a:off x="4832592" y="865355"/>
            <a:ext cx="2906981" cy="1508105"/>
          </a:xfrm>
          <a:prstGeom prst="rect">
            <a:avLst/>
          </a:prstGeom>
          <a:solidFill>
            <a:schemeClr val="bg1"/>
          </a:solidFill>
          <a:ln w="25400">
            <a:solidFill>
              <a:srgbClr val="D9531E"/>
            </a:solidFill>
          </a:ln>
        </p:spPr>
        <p:txBody>
          <a:bodyPr wrap="square" rtlCol="0">
            <a:spAutoFit/>
          </a:bodyPr>
          <a:lstStyle/>
          <a:p>
            <a:r>
              <a:rPr lang="en-US" sz="2000" b="1" dirty="0">
                <a:solidFill>
                  <a:srgbClr val="093C71"/>
                </a:solidFill>
              </a:rPr>
              <a:t>Use a descriptive title</a:t>
            </a:r>
            <a:endParaRPr lang="en-US" sz="800" b="1" dirty="0">
              <a:solidFill>
                <a:srgbClr val="093C71"/>
              </a:solidFill>
            </a:endParaRPr>
          </a:p>
          <a:p>
            <a:pPr marL="342900" indent="-342900">
              <a:buClr>
                <a:srgbClr val="093C71"/>
              </a:buClr>
              <a:buFont typeface="Arial" panose="020B0604020202020204" pitchFamily="34" charset="0"/>
              <a:buChar char="•"/>
            </a:pPr>
            <a:r>
              <a:rPr lang="en-US" dirty="0">
                <a:solidFill>
                  <a:srgbClr val="E57200"/>
                </a:solidFill>
              </a:rPr>
              <a:t>Initial 504 Plan</a:t>
            </a:r>
          </a:p>
          <a:p>
            <a:pPr marL="342900" indent="-342900">
              <a:buClr>
                <a:srgbClr val="093C71"/>
              </a:buClr>
              <a:buFont typeface="Arial" panose="020B0604020202020204" pitchFamily="34" charset="0"/>
              <a:buChar char="•"/>
            </a:pPr>
            <a:r>
              <a:rPr lang="en-US" dirty="0">
                <a:solidFill>
                  <a:srgbClr val="E57200"/>
                </a:solidFill>
              </a:rPr>
              <a:t>Annual Review</a:t>
            </a:r>
          </a:p>
          <a:p>
            <a:pPr marL="342900" indent="-342900">
              <a:buClr>
                <a:srgbClr val="093C71"/>
              </a:buClr>
              <a:buFont typeface="Arial" panose="020B0604020202020204" pitchFamily="34" charset="0"/>
              <a:buChar char="•"/>
            </a:pPr>
            <a:r>
              <a:rPr lang="en-US" dirty="0">
                <a:solidFill>
                  <a:srgbClr val="E57200"/>
                </a:solidFill>
              </a:rPr>
              <a:t>3-Year Re-Evaluation</a:t>
            </a:r>
          </a:p>
          <a:p>
            <a:pPr marL="342900" indent="-342900">
              <a:buClr>
                <a:srgbClr val="093C71"/>
              </a:buClr>
              <a:buFont typeface="Arial" panose="020B0604020202020204" pitchFamily="34" charset="0"/>
              <a:buChar char="•"/>
            </a:pPr>
            <a:r>
              <a:rPr lang="en-US" dirty="0">
                <a:solidFill>
                  <a:srgbClr val="E57200"/>
                </a:solidFill>
              </a:rPr>
              <a:t>Temporary 504</a:t>
            </a:r>
          </a:p>
        </p:txBody>
      </p:sp>
      <p:cxnSp>
        <p:nvCxnSpPr>
          <p:cNvPr id="11" name="Straight Arrow Connector 10">
            <a:extLst>
              <a:ext uri="{FF2B5EF4-FFF2-40B4-BE49-F238E27FC236}">
                <a16:creationId xmlns:a16="http://schemas.microsoft.com/office/drawing/2014/main" id="{A0F09BD7-F3B9-C7B5-C1F9-D82E54F962C5}"/>
              </a:ext>
            </a:extLst>
          </p:cNvPr>
          <p:cNvCxnSpPr>
            <a:cxnSpLocks/>
          </p:cNvCxnSpPr>
          <p:nvPr/>
        </p:nvCxnSpPr>
        <p:spPr>
          <a:xfrm flipH="1">
            <a:off x="4897925" y="2373460"/>
            <a:ext cx="479833" cy="894841"/>
          </a:xfrm>
          <a:prstGeom prst="straightConnector1">
            <a:avLst/>
          </a:prstGeom>
          <a:ln w="38100">
            <a:solidFill>
              <a:srgbClr val="E572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CD13E9F-F998-94B7-7073-B602EA846046}"/>
              </a:ext>
            </a:extLst>
          </p:cNvPr>
          <p:cNvPicPr>
            <a:picLocks noChangeAspect="1"/>
          </p:cNvPicPr>
          <p:nvPr/>
        </p:nvPicPr>
        <p:blipFill>
          <a:blip r:embed="rId3"/>
          <a:stretch>
            <a:fillRect/>
          </a:stretch>
        </p:blipFill>
        <p:spPr>
          <a:xfrm>
            <a:off x="280658" y="305632"/>
            <a:ext cx="2906981" cy="1196707"/>
          </a:xfrm>
          <a:prstGeom prst="rect">
            <a:avLst/>
          </a:prstGeom>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100276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70B56E1D-2036-D12A-1ED3-BE79467D42D3}"/>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pic>
        <p:nvPicPr>
          <p:cNvPr id="8" name="Picture 7">
            <a:extLst>
              <a:ext uri="{FF2B5EF4-FFF2-40B4-BE49-F238E27FC236}">
                <a16:creationId xmlns:a16="http://schemas.microsoft.com/office/drawing/2014/main" id="{92C2C9C6-3D11-8C77-951C-000836566BFB}"/>
              </a:ext>
            </a:extLst>
          </p:cNvPr>
          <p:cNvPicPr>
            <a:picLocks noChangeAspect="1"/>
          </p:cNvPicPr>
          <p:nvPr/>
        </p:nvPicPr>
        <p:blipFill>
          <a:blip r:embed="rId2"/>
          <a:stretch>
            <a:fillRect/>
          </a:stretch>
        </p:blipFill>
        <p:spPr>
          <a:xfrm>
            <a:off x="499411" y="3004765"/>
            <a:ext cx="8292974" cy="293869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3BD9051-8CE6-A8C4-7C32-CF35E8FF209D}"/>
              </a:ext>
            </a:extLst>
          </p:cNvPr>
          <p:cNvSpPr txBox="1"/>
          <p:nvPr/>
        </p:nvSpPr>
        <p:spPr>
          <a:xfrm>
            <a:off x="427835" y="1644378"/>
            <a:ext cx="8284180" cy="1200329"/>
          </a:xfrm>
          <a:prstGeom prst="rect">
            <a:avLst/>
          </a:prstGeom>
          <a:noFill/>
        </p:spPr>
        <p:txBody>
          <a:bodyPr wrap="square" rtlCol="0">
            <a:spAutoFit/>
          </a:bodyPr>
          <a:lstStyle/>
          <a:p>
            <a:r>
              <a:rPr lang="en-US" sz="2000" b="1" dirty="0">
                <a:solidFill>
                  <a:srgbClr val="093C71"/>
                </a:solidFill>
              </a:rPr>
              <a:t>When the 504-8 is set to “final” </a:t>
            </a:r>
          </a:p>
          <a:p>
            <a:pPr marL="285750" indent="-285750">
              <a:buFont typeface="Arial" panose="020B0604020202020204" pitchFamily="34" charset="0"/>
              <a:buChar char="•"/>
            </a:pPr>
            <a:r>
              <a:rPr lang="en-US" dirty="0">
                <a:solidFill>
                  <a:srgbClr val="E57200"/>
                </a:solidFill>
              </a:rPr>
              <a:t>The plan will appear in TAC and eSchool</a:t>
            </a:r>
          </a:p>
          <a:p>
            <a:pPr marL="285750" indent="-285750">
              <a:buFont typeface="Arial" panose="020B0604020202020204" pitchFamily="34" charset="0"/>
              <a:buChar char="•"/>
            </a:pPr>
            <a:r>
              <a:rPr lang="en-US" dirty="0">
                <a:solidFill>
                  <a:srgbClr val="E57200"/>
                </a:solidFill>
              </a:rPr>
              <a:t>It can be pulled and uploaded into TIDE (for testing accommodations)</a:t>
            </a:r>
          </a:p>
          <a:p>
            <a:endParaRPr lang="en-US" sz="800" dirty="0">
              <a:solidFill>
                <a:srgbClr val="E57200"/>
              </a:solidFill>
            </a:endParaRPr>
          </a:p>
          <a:p>
            <a:endParaRPr lang="en-US" sz="800" dirty="0"/>
          </a:p>
        </p:txBody>
      </p:sp>
      <p:pic>
        <p:nvPicPr>
          <p:cNvPr id="2" name="Picture 1">
            <a:extLst>
              <a:ext uri="{FF2B5EF4-FFF2-40B4-BE49-F238E27FC236}">
                <a16:creationId xmlns:a16="http://schemas.microsoft.com/office/drawing/2014/main" id="{4250CD54-B228-9441-6293-81E8989414A2}"/>
              </a:ext>
            </a:extLst>
          </p:cNvPr>
          <p:cNvPicPr>
            <a:picLocks noChangeAspect="1"/>
          </p:cNvPicPr>
          <p:nvPr/>
        </p:nvPicPr>
        <p:blipFill>
          <a:blip r:embed="rId3"/>
          <a:stretch>
            <a:fillRect/>
          </a:stretch>
        </p:blipFill>
        <p:spPr>
          <a:xfrm>
            <a:off x="280658" y="305632"/>
            <a:ext cx="2906981" cy="1196707"/>
          </a:xfrm>
          <a:prstGeom prst="rect">
            <a:avLst/>
          </a:prstGeom>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150580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2" name="TextBox 11">
            <a:extLst>
              <a:ext uri="{FF2B5EF4-FFF2-40B4-BE49-F238E27FC236}">
                <a16:creationId xmlns:a16="http://schemas.microsoft.com/office/drawing/2014/main" id="{117C2375-CCD0-ECC6-F815-33150224F60D}"/>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pic>
        <p:nvPicPr>
          <p:cNvPr id="8" name="Picture 7">
            <a:extLst>
              <a:ext uri="{FF2B5EF4-FFF2-40B4-BE49-F238E27FC236}">
                <a16:creationId xmlns:a16="http://schemas.microsoft.com/office/drawing/2014/main" id="{96B75CF5-FEF8-1174-36AB-7013D0B6DDC8}"/>
              </a:ext>
            </a:extLst>
          </p:cNvPr>
          <p:cNvPicPr>
            <a:picLocks noChangeAspect="1"/>
          </p:cNvPicPr>
          <p:nvPr/>
        </p:nvPicPr>
        <p:blipFill rotWithShape="1">
          <a:blip r:embed="rId2"/>
          <a:srcRect b="7949"/>
          <a:stretch/>
        </p:blipFill>
        <p:spPr>
          <a:xfrm>
            <a:off x="587744" y="3210499"/>
            <a:ext cx="7964362" cy="273241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2AF1DF4-F13B-BB33-946C-9BDFFF7E9570}"/>
              </a:ext>
            </a:extLst>
          </p:cNvPr>
          <p:cNvSpPr txBox="1"/>
          <p:nvPr/>
        </p:nvSpPr>
        <p:spPr>
          <a:xfrm>
            <a:off x="364455" y="1502339"/>
            <a:ext cx="8427930" cy="1708160"/>
          </a:xfrm>
          <a:prstGeom prst="rect">
            <a:avLst/>
          </a:prstGeom>
          <a:noFill/>
        </p:spPr>
        <p:txBody>
          <a:bodyPr wrap="square" rtlCol="0">
            <a:spAutoFit/>
          </a:bodyPr>
          <a:lstStyle/>
          <a:p>
            <a:r>
              <a:rPr lang="en-US" sz="2000" b="1" dirty="0">
                <a:solidFill>
                  <a:srgbClr val="093C71"/>
                </a:solidFill>
              </a:rPr>
              <a:t>In the Assessment/Testing Section </a:t>
            </a:r>
            <a:r>
              <a:rPr lang="en-US" sz="2000" b="1" dirty="0">
                <a:solidFill>
                  <a:srgbClr val="E57200"/>
                </a:solidFill>
              </a:rPr>
              <a:t>you must choose from the preloaded SBA accommodations</a:t>
            </a:r>
            <a:r>
              <a:rPr lang="en-US" sz="2000" b="1" dirty="0">
                <a:solidFill>
                  <a:srgbClr val="093C71"/>
                </a:solidFill>
              </a:rPr>
              <a:t> in order for the accommodation to be pulled into TIDE</a:t>
            </a:r>
            <a:br>
              <a:rPr lang="en-US" sz="2000" b="1" dirty="0">
                <a:solidFill>
                  <a:srgbClr val="093C71"/>
                </a:solidFill>
              </a:rPr>
            </a:br>
            <a:endParaRPr lang="en-US" sz="600" b="1" dirty="0">
              <a:solidFill>
                <a:srgbClr val="093C71"/>
              </a:solidFill>
            </a:endParaRPr>
          </a:p>
          <a:p>
            <a:pPr marL="342900" indent="-342900">
              <a:buFont typeface="Arial" panose="020B0604020202020204" pitchFamily="34" charset="0"/>
              <a:buChar char="•"/>
            </a:pPr>
            <a:r>
              <a:rPr lang="en-US" dirty="0">
                <a:solidFill>
                  <a:srgbClr val="093C71"/>
                </a:solidFill>
              </a:rPr>
              <a:t>Custom-worded testing accommodations will not be uploaded to the state database</a:t>
            </a:r>
            <a:endParaRPr lang="en-US" sz="700" dirty="0"/>
          </a:p>
        </p:txBody>
      </p:sp>
      <p:pic>
        <p:nvPicPr>
          <p:cNvPr id="11" name="Picture 10" descr="A yellow and black sign with a exclamation mark&#10;&#10;Description automatically generated">
            <a:extLst>
              <a:ext uri="{FF2B5EF4-FFF2-40B4-BE49-F238E27FC236}">
                <a16:creationId xmlns:a16="http://schemas.microsoft.com/office/drawing/2014/main" id="{CDAB56C5-1163-6EB7-8240-50567D109144}"/>
              </a:ext>
            </a:extLst>
          </p:cNvPr>
          <p:cNvPicPr>
            <a:picLocks noChangeAspect="1"/>
          </p:cNvPicPr>
          <p:nvPr/>
        </p:nvPicPr>
        <p:blipFill>
          <a:blip r:embed="rId3"/>
          <a:stretch>
            <a:fillRect/>
          </a:stretch>
        </p:blipFill>
        <p:spPr>
          <a:xfrm>
            <a:off x="452673" y="2559867"/>
            <a:ext cx="269340" cy="269340"/>
          </a:xfrm>
          <a:prstGeom prst="rect">
            <a:avLst/>
          </a:prstGeom>
        </p:spPr>
      </p:pic>
      <p:pic>
        <p:nvPicPr>
          <p:cNvPr id="2" name="Picture 1">
            <a:extLst>
              <a:ext uri="{FF2B5EF4-FFF2-40B4-BE49-F238E27FC236}">
                <a16:creationId xmlns:a16="http://schemas.microsoft.com/office/drawing/2014/main" id="{8C0EC591-5BDE-F08D-5A62-05B66275CAC9}"/>
              </a:ext>
            </a:extLst>
          </p:cNvPr>
          <p:cNvPicPr>
            <a:picLocks noChangeAspect="1"/>
          </p:cNvPicPr>
          <p:nvPr/>
        </p:nvPicPr>
        <p:blipFill>
          <a:blip r:embed="rId4"/>
          <a:stretch>
            <a:fillRect/>
          </a:stretch>
        </p:blipFill>
        <p:spPr>
          <a:xfrm>
            <a:off x="280658" y="305632"/>
            <a:ext cx="2906981" cy="1196707"/>
          </a:xfrm>
          <a:prstGeom prst="rect">
            <a:avLst/>
          </a:prstGeom>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5"/>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19353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D7755939-EECA-1F82-9AB7-743801410528}"/>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pic>
        <p:nvPicPr>
          <p:cNvPr id="2" name="Picture 1">
            <a:extLst>
              <a:ext uri="{FF2B5EF4-FFF2-40B4-BE49-F238E27FC236}">
                <a16:creationId xmlns:a16="http://schemas.microsoft.com/office/drawing/2014/main" id="{E7AEB26A-FE5A-C325-E7E9-95B2D7512444}"/>
              </a:ext>
            </a:extLst>
          </p:cNvPr>
          <p:cNvPicPr>
            <a:picLocks noChangeAspect="1"/>
          </p:cNvPicPr>
          <p:nvPr/>
        </p:nvPicPr>
        <p:blipFill>
          <a:blip r:embed="rId2"/>
          <a:stretch>
            <a:fillRect/>
          </a:stretch>
        </p:blipFill>
        <p:spPr>
          <a:xfrm>
            <a:off x="280658" y="305632"/>
            <a:ext cx="2906981" cy="1196707"/>
          </a:xfrm>
          <a:prstGeom prst="rect">
            <a:avLst/>
          </a:prstGeom>
        </p:spPr>
      </p:pic>
      <p:pic>
        <p:nvPicPr>
          <p:cNvPr id="8" name="Picture 7">
            <a:extLst>
              <a:ext uri="{FF2B5EF4-FFF2-40B4-BE49-F238E27FC236}">
                <a16:creationId xmlns:a16="http://schemas.microsoft.com/office/drawing/2014/main" id="{D3B5F8C1-4200-55D5-C333-28E7D2AA9284}"/>
              </a:ext>
            </a:extLst>
          </p:cNvPr>
          <p:cNvPicPr>
            <a:picLocks noChangeAspect="1"/>
          </p:cNvPicPr>
          <p:nvPr/>
        </p:nvPicPr>
        <p:blipFill>
          <a:blip r:embed="rId3"/>
          <a:stretch>
            <a:fillRect/>
          </a:stretch>
        </p:blipFill>
        <p:spPr>
          <a:xfrm>
            <a:off x="374278" y="3080659"/>
            <a:ext cx="8391294" cy="213318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824165C-9AC1-A29A-4CA0-C48571FCE25A}"/>
              </a:ext>
            </a:extLst>
          </p:cNvPr>
          <p:cNvSpPr txBox="1"/>
          <p:nvPr/>
        </p:nvSpPr>
        <p:spPr>
          <a:xfrm>
            <a:off x="427836" y="1841947"/>
            <a:ext cx="8427930" cy="1015663"/>
          </a:xfrm>
          <a:prstGeom prst="rect">
            <a:avLst/>
          </a:prstGeom>
          <a:noFill/>
        </p:spPr>
        <p:txBody>
          <a:bodyPr wrap="square" rtlCol="0">
            <a:spAutoFit/>
          </a:bodyPr>
          <a:lstStyle/>
          <a:p>
            <a:r>
              <a:rPr lang="en-US" sz="2000" b="1" dirty="0">
                <a:solidFill>
                  <a:srgbClr val="E57200"/>
                </a:solidFill>
              </a:rPr>
              <a:t>Consent to evaluate </a:t>
            </a:r>
            <a:r>
              <a:rPr lang="en-US" sz="2000" b="1" dirty="0">
                <a:solidFill>
                  <a:srgbClr val="093C71"/>
                </a:solidFill>
              </a:rPr>
              <a:t>is a required parent/guardian component, and parents/guardians must be notified of the 504 placement decisions, accommodations, and plan review</a:t>
            </a: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97670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2" name="TextBox 11">
            <a:extLst>
              <a:ext uri="{FF2B5EF4-FFF2-40B4-BE49-F238E27FC236}">
                <a16:creationId xmlns:a16="http://schemas.microsoft.com/office/drawing/2014/main" id="{2C09FF8A-ED7B-2805-9E30-F8525181CEAB}"/>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17</a:t>
            </a:fld>
            <a:endParaRPr lang="en-US" dirty="0"/>
          </a:p>
        </p:txBody>
      </p:sp>
      <p:pic>
        <p:nvPicPr>
          <p:cNvPr id="2" name="Picture 1">
            <a:extLst>
              <a:ext uri="{FF2B5EF4-FFF2-40B4-BE49-F238E27FC236}">
                <a16:creationId xmlns:a16="http://schemas.microsoft.com/office/drawing/2014/main" id="{C9F90FAF-376F-7E2D-A5C6-7A93BC08252D}"/>
              </a:ext>
            </a:extLst>
          </p:cNvPr>
          <p:cNvPicPr>
            <a:picLocks noChangeAspect="1"/>
          </p:cNvPicPr>
          <p:nvPr/>
        </p:nvPicPr>
        <p:blipFill>
          <a:blip r:embed="rId2"/>
          <a:stretch>
            <a:fillRect/>
          </a:stretch>
        </p:blipFill>
        <p:spPr>
          <a:xfrm>
            <a:off x="280658" y="305632"/>
            <a:ext cx="2906981" cy="1196707"/>
          </a:xfrm>
          <a:prstGeom prst="rect">
            <a:avLst/>
          </a:prstGeom>
        </p:spPr>
      </p:pic>
      <p:sp>
        <p:nvSpPr>
          <p:cNvPr id="9" name="TextBox 8">
            <a:extLst>
              <a:ext uri="{FF2B5EF4-FFF2-40B4-BE49-F238E27FC236}">
                <a16:creationId xmlns:a16="http://schemas.microsoft.com/office/drawing/2014/main" id="{13142287-0051-B3FB-8A1A-9C7B9E629E5E}"/>
              </a:ext>
            </a:extLst>
          </p:cNvPr>
          <p:cNvSpPr txBox="1"/>
          <p:nvPr/>
        </p:nvSpPr>
        <p:spPr>
          <a:xfrm>
            <a:off x="435412" y="1406399"/>
            <a:ext cx="8427930" cy="1015663"/>
          </a:xfrm>
          <a:prstGeom prst="rect">
            <a:avLst/>
          </a:prstGeom>
          <a:noFill/>
        </p:spPr>
        <p:txBody>
          <a:bodyPr wrap="square" rtlCol="0">
            <a:spAutoFit/>
          </a:bodyPr>
          <a:lstStyle/>
          <a:p>
            <a:r>
              <a:rPr lang="en-US" sz="2000" b="1" dirty="0">
                <a:solidFill>
                  <a:srgbClr val="093C71"/>
                </a:solidFill>
              </a:rPr>
              <a:t>For an annual review, you have the option of </a:t>
            </a:r>
            <a:r>
              <a:rPr lang="en-US" sz="2000" b="1" dirty="0">
                <a:solidFill>
                  <a:srgbClr val="E57200"/>
                </a:solidFill>
              </a:rPr>
              <a:t>copying</a:t>
            </a:r>
            <a:r>
              <a:rPr lang="en-US" sz="2000" b="1" dirty="0">
                <a:solidFill>
                  <a:srgbClr val="093C71"/>
                </a:solidFill>
              </a:rPr>
              <a:t> the current finalized 504 plan and making edits as appropriate or indicating no changes are necessary.</a:t>
            </a:r>
            <a:endParaRPr lang="en-US" sz="600" b="1" dirty="0">
              <a:solidFill>
                <a:srgbClr val="093C71"/>
              </a:solidFill>
            </a:endParaRPr>
          </a:p>
        </p:txBody>
      </p:sp>
      <p:pic>
        <p:nvPicPr>
          <p:cNvPr id="11" name="Picture 10">
            <a:extLst>
              <a:ext uri="{FF2B5EF4-FFF2-40B4-BE49-F238E27FC236}">
                <a16:creationId xmlns:a16="http://schemas.microsoft.com/office/drawing/2014/main" id="{22601216-2D4E-6F24-3097-C6FEB10DED3D}"/>
              </a:ext>
            </a:extLst>
          </p:cNvPr>
          <p:cNvPicPr>
            <a:picLocks noChangeAspect="1"/>
          </p:cNvPicPr>
          <p:nvPr/>
        </p:nvPicPr>
        <p:blipFill>
          <a:blip r:embed="rId3"/>
          <a:stretch>
            <a:fillRect/>
          </a:stretch>
        </p:blipFill>
        <p:spPr>
          <a:xfrm>
            <a:off x="1988899" y="2422062"/>
            <a:ext cx="5166201" cy="3651503"/>
          </a:xfrm>
          <a:prstGeom prst="rect">
            <a:avLst/>
          </a:prstGeom>
          <a:ln>
            <a:noFill/>
          </a:ln>
          <a:effectLst>
            <a:outerShdw blurRad="292100" dist="139700" dir="2700000" algn="tl" rotWithShape="0">
              <a:srgbClr val="333333">
                <a:alpha val="65000"/>
              </a:srgbClr>
            </a:outerShdw>
          </a:effectLst>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408210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1032095" y="287525"/>
            <a:ext cx="782367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PRO TIP</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18</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557938" y="1888269"/>
            <a:ext cx="8008241" cy="707886"/>
          </a:xfrm>
          <a:prstGeom prst="rect">
            <a:avLst/>
          </a:prstGeom>
          <a:noFill/>
        </p:spPr>
        <p:txBody>
          <a:bodyPr wrap="square" rtlCol="0">
            <a:spAutoFit/>
          </a:bodyPr>
          <a:lstStyle/>
          <a:p>
            <a:r>
              <a:rPr lang="en-US" sz="2000" b="1" dirty="0">
                <a:solidFill>
                  <a:srgbClr val="093C71"/>
                </a:solidFill>
              </a:rPr>
              <a:t>From the copied plan, </a:t>
            </a:r>
            <a:r>
              <a:rPr lang="en-US" sz="2000" b="1" dirty="0">
                <a:solidFill>
                  <a:srgbClr val="E57200"/>
                </a:solidFill>
              </a:rPr>
              <a:t>replace the previous date </a:t>
            </a:r>
            <a:r>
              <a:rPr lang="en-US" sz="2000" b="1" dirty="0">
                <a:solidFill>
                  <a:srgbClr val="093C71"/>
                </a:solidFill>
              </a:rPr>
              <a:t>with the date the 504 review was completed</a:t>
            </a:r>
            <a:endParaRPr lang="en-US" sz="600" b="1" dirty="0">
              <a:solidFill>
                <a:srgbClr val="093C71"/>
              </a:solidFill>
            </a:endParaRPr>
          </a:p>
        </p:txBody>
      </p:sp>
      <p:pic>
        <p:nvPicPr>
          <p:cNvPr id="9" name="Picture 8">
            <a:extLst>
              <a:ext uri="{FF2B5EF4-FFF2-40B4-BE49-F238E27FC236}">
                <a16:creationId xmlns:a16="http://schemas.microsoft.com/office/drawing/2014/main" id="{42AB5D1D-2CC5-80DB-08F5-957CE96C4FF4}"/>
              </a:ext>
            </a:extLst>
          </p:cNvPr>
          <p:cNvPicPr>
            <a:picLocks noChangeAspect="1"/>
          </p:cNvPicPr>
          <p:nvPr/>
        </p:nvPicPr>
        <p:blipFill rotWithShape="1">
          <a:blip r:embed="rId3"/>
          <a:srcRect l="13915"/>
          <a:stretch/>
        </p:blipFill>
        <p:spPr>
          <a:xfrm>
            <a:off x="318794" y="2868296"/>
            <a:ext cx="8506411" cy="2917550"/>
          </a:xfrm>
          <a:prstGeom prst="rect">
            <a:avLst/>
          </a:prstGeom>
          <a:ln>
            <a:noFill/>
          </a:ln>
          <a:effectLst>
            <a:outerShdw blurRad="292100" dist="139700" dir="2700000" algn="tl" rotWithShape="0">
              <a:srgbClr val="333333">
                <a:alpha val="65000"/>
              </a:srgbClr>
            </a:outerShdw>
          </a:effectLst>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73365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2534478" y="287525"/>
            <a:ext cx="6321288"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EXAMPLES TO CONSIDER</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19</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280658" y="1599509"/>
            <a:ext cx="8710257" cy="707886"/>
          </a:xfrm>
          <a:prstGeom prst="rect">
            <a:avLst/>
          </a:prstGeom>
          <a:noFill/>
        </p:spPr>
        <p:txBody>
          <a:bodyPr wrap="square" rtlCol="0">
            <a:spAutoFit/>
          </a:bodyPr>
          <a:lstStyle/>
          <a:p>
            <a:r>
              <a:rPr lang="en-US" sz="2000" b="1" dirty="0">
                <a:solidFill>
                  <a:srgbClr val="093C71"/>
                </a:solidFill>
              </a:rPr>
              <a:t>If this student transferred to your school, would you be more/less likely to understand the basis for the 504 and the student’s needs?</a:t>
            </a: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grpSp>
        <p:nvGrpSpPr>
          <p:cNvPr id="4" name="Group 3">
            <a:extLst>
              <a:ext uri="{FF2B5EF4-FFF2-40B4-BE49-F238E27FC236}">
                <a16:creationId xmlns:a16="http://schemas.microsoft.com/office/drawing/2014/main" id="{11E477F4-4CC5-8648-2EEA-A56BE49D9C87}"/>
              </a:ext>
            </a:extLst>
          </p:cNvPr>
          <p:cNvGrpSpPr/>
          <p:nvPr/>
        </p:nvGrpSpPr>
        <p:grpSpPr>
          <a:xfrm>
            <a:off x="148933" y="2421384"/>
            <a:ext cx="8841982" cy="3711209"/>
            <a:chOff x="128197" y="2220832"/>
            <a:chExt cx="8841982" cy="3711209"/>
          </a:xfrm>
        </p:grpSpPr>
        <p:pic>
          <p:nvPicPr>
            <p:cNvPr id="6" name="Picture 5">
              <a:extLst>
                <a:ext uri="{FF2B5EF4-FFF2-40B4-BE49-F238E27FC236}">
                  <a16:creationId xmlns:a16="http://schemas.microsoft.com/office/drawing/2014/main" id="{BD9439A2-F730-32A9-C84B-9F7910E5B545}"/>
                </a:ext>
              </a:extLst>
            </p:cNvPr>
            <p:cNvPicPr>
              <a:picLocks noChangeAspect="1"/>
            </p:cNvPicPr>
            <p:nvPr/>
          </p:nvPicPr>
          <p:blipFill>
            <a:blip r:embed="rId4"/>
            <a:stretch>
              <a:fillRect/>
            </a:stretch>
          </p:blipFill>
          <p:spPr>
            <a:xfrm>
              <a:off x="128197" y="2744052"/>
              <a:ext cx="8841982" cy="318798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831D2AB-32DB-3615-C672-2987F992893F}"/>
                </a:ext>
              </a:extLst>
            </p:cNvPr>
            <p:cNvPicPr>
              <a:picLocks noChangeAspect="1"/>
            </p:cNvPicPr>
            <p:nvPr/>
          </p:nvPicPr>
          <p:blipFill>
            <a:blip r:embed="rId5"/>
            <a:stretch>
              <a:fillRect/>
            </a:stretch>
          </p:blipFill>
          <p:spPr>
            <a:xfrm>
              <a:off x="128197" y="2220832"/>
              <a:ext cx="8841982" cy="523220"/>
            </a:xfrm>
            <a:prstGeom prst="rect">
              <a:avLst/>
            </a:prstGeom>
          </p:spPr>
        </p:pic>
      </p:grpSp>
    </p:spTree>
    <p:extLst>
      <p:ext uri="{BB962C8B-B14F-4D97-AF65-F5344CB8AC3E}">
        <p14:creationId xmlns:p14="http://schemas.microsoft.com/office/powerpoint/2010/main" val="97363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Today’s Agenda</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4" name="Picture 3">
            <a:extLst>
              <a:ext uri="{FF2B5EF4-FFF2-40B4-BE49-F238E27FC236}">
                <a16:creationId xmlns:a16="http://schemas.microsoft.com/office/drawing/2014/main" id="{4B5202F7-4D36-77D1-0C48-864928391D76}"/>
              </a:ext>
            </a:extLst>
          </p:cNvPr>
          <p:cNvPicPr>
            <a:picLocks noChangeAspect="1"/>
          </p:cNvPicPr>
          <p:nvPr/>
        </p:nvPicPr>
        <p:blipFill>
          <a:blip r:embed="rId3"/>
          <a:stretch>
            <a:fillRect/>
          </a:stretch>
        </p:blipFill>
        <p:spPr>
          <a:xfrm>
            <a:off x="284085" y="1726824"/>
            <a:ext cx="8557156" cy="2646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133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2534478" y="287525"/>
            <a:ext cx="6321288"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EXAMPLES TO CONSIDER</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20</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280658" y="1599509"/>
            <a:ext cx="8710257" cy="400110"/>
          </a:xfrm>
          <a:prstGeom prst="rect">
            <a:avLst/>
          </a:prstGeom>
          <a:noFill/>
        </p:spPr>
        <p:txBody>
          <a:bodyPr wrap="square" rtlCol="0">
            <a:spAutoFit/>
          </a:bodyPr>
          <a:lstStyle/>
          <a:p>
            <a:pPr algn="ctr"/>
            <a:r>
              <a:rPr lang="en-US" sz="2000" b="1" dirty="0">
                <a:solidFill>
                  <a:srgbClr val="093C71"/>
                </a:solidFill>
              </a:rPr>
              <a:t>What’s missing?</a:t>
            </a: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11" name="Picture 10">
            <a:extLst>
              <a:ext uri="{FF2B5EF4-FFF2-40B4-BE49-F238E27FC236}">
                <a16:creationId xmlns:a16="http://schemas.microsoft.com/office/drawing/2014/main" id="{8AEBF98C-2BB8-59E8-AB35-90ACD500DCDE}"/>
              </a:ext>
            </a:extLst>
          </p:cNvPr>
          <p:cNvPicPr>
            <a:picLocks noChangeAspect="1"/>
          </p:cNvPicPr>
          <p:nvPr/>
        </p:nvPicPr>
        <p:blipFill>
          <a:blip r:embed="rId4"/>
          <a:stretch>
            <a:fillRect/>
          </a:stretch>
        </p:blipFill>
        <p:spPr>
          <a:xfrm>
            <a:off x="199204" y="2555630"/>
            <a:ext cx="8741441" cy="213062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41BAA12-48D6-9168-566D-767B60B48550}"/>
              </a:ext>
            </a:extLst>
          </p:cNvPr>
          <p:cNvSpPr txBox="1"/>
          <p:nvPr/>
        </p:nvSpPr>
        <p:spPr>
          <a:xfrm>
            <a:off x="199204" y="5242262"/>
            <a:ext cx="8710257" cy="400110"/>
          </a:xfrm>
          <a:prstGeom prst="rect">
            <a:avLst/>
          </a:prstGeom>
          <a:noFill/>
        </p:spPr>
        <p:txBody>
          <a:bodyPr wrap="square" rtlCol="0">
            <a:spAutoFit/>
          </a:bodyPr>
          <a:lstStyle/>
          <a:p>
            <a:pPr algn="ctr"/>
            <a:r>
              <a:rPr lang="en-US" sz="2000" b="1" dirty="0">
                <a:solidFill>
                  <a:srgbClr val="093C71"/>
                </a:solidFill>
              </a:rPr>
              <a:t>Why are the missing elements important?</a:t>
            </a:r>
            <a:endParaRPr lang="en-US" sz="600" b="1" dirty="0">
              <a:solidFill>
                <a:srgbClr val="093C71"/>
              </a:solidFill>
            </a:endParaRPr>
          </a:p>
        </p:txBody>
      </p:sp>
    </p:spTree>
    <p:extLst>
      <p:ext uri="{BB962C8B-B14F-4D97-AF65-F5344CB8AC3E}">
        <p14:creationId xmlns:p14="http://schemas.microsoft.com/office/powerpoint/2010/main" val="202382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2534478" y="287525"/>
            <a:ext cx="6321288"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EXAMPLES TO CONSIDER</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21</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280658" y="1599509"/>
            <a:ext cx="8710257" cy="707886"/>
          </a:xfrm>
          <a:prstGeom prst="rect">
            <a:avLst/>
          </a:prstGeom>
          <a:noFill/>
        </p:spPr>
        <p:txBody>
          <a:bodyPr wrap="square" rtlCol="0">
            <a:spAutoFit/>
          </a:bodyPr>
          <a:lstStyle/>
          <a:p>
            <a:r>
              <a:rPr lang="en-US" sz="2000" b="1" dirty="0">
                <a:solidFill>
                  <a:srgbClr val="093C71"/>
                </a:solidFill>
              </a:rPr>
              <a:t>If this student transferred to your school, would you be more/less likely to understand the basis for the 504 and the student’s needs?</a:t>
            </a: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grpSp>
        <p:nvGrpSpPr>
          <p:cNvPr id="4" name="Group 3">
            <a:extLst>
              <a:ext uri="{FF2B5EF4-FFF2-40B4-BE49-F238E27FC236}">
                <a16:creationId xmlns:a16="http://schemas.microsoft.com/office/drawing/2014/main" id="{11E477F4-4CC5-8648-2EEA-A56BE49D9C87}"/>
              </a:ext>
            </a:extLst>
          </p:cNvPr>
          <p:cNvGrpSpPr/>
          <p:nvPr/>
        </p:nvGrpSpPr>
        <p:grpSpPr>
          <a:xfrm>
            <a:off x="148933" y="2421384"/>
            <a:ext cx="8841982" cy="3711209"/>
            <a:chOff x="128197" y="2220832"/>
            <a:chExt cx="8841982" cy="3711209"/>
          </a:xfrm>
        </p:grpSpPr>
        <p:pic>
          <p:nvPicPr>
            <p:cNvPr id="6" name="Picture 5">
              <a:extLst>
                <a:ext uri="{FF2B5EF4-FFF2-40B4-BE49-F238E27FC236}">
                  <a16:creationId xmlns:a16="http://schemas.microsoft.com/office/drawing/2014/main" id="{BD9439A2-F730-32A9-C84B-9F7910E5B545}"/>
                </a:ext>
              </a:extLst>
            </p:cNvPr>
            <p:cNvPicPr>
              <a:picLocks noChangeAspect="1"/>
            </p:cNvPicPr>
            <p:nvPr/>
          </p:nvPicPr>
          <p:blipFill>
            <a:blip r:embed="rId4"/>
            <a:stretch>
              <a:fillRect/>
            </a:stretch>
          </p:blipFill>
          <p:spPr>
            <a:xfrm>
              <a:off x="128197" y="2744052"/>
              <a:ext cx="8841982" cy="318798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831D2AB-32DB-3615-C672-2987F992893F}"/>
                </a:ext>
              </a:extLst>
            </p:cNvPr>
            <p:cNvPicPr>
              <a:picLocks noChangeAspect="1"/>
            </p:cNvPicPr>
            <p:nvPr/>
          </p:nvPicPr>
          <p:blipFill>
            <a:blip r:embed="rId5"/>
            <a:stretch>
              <a:fillRect/>
            </a:stretch>
          </p:blipFill>
          <p:spPr>
            <a:xfrm>
              <a:off x="128197" y="2220832"/>
              <a:ext cx="8841982" cy="523220"/>
            </a:xfrm>
            <a:prstGeom prst="rect">
              <a:avLst/>
            </a:prstGeom>
          </p:spPr>
        </p:pic>
      </p:grpSp>
    </p:spTree>
    <p:extLst>
      <p:ext uri="{BB962C8B-B14F-4D97-AF65-F5344CB8AC3E}">
        <p14:creationId xmlns:p14="http://schemas.microsoft.com/office/powerpoint/2010/main" val="358719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2534478" y="287525"/>
            <a:ext cx="6321288"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EXAMPLES TO CONSIDER</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22</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280658" y="1599509"/>
            <a:ext cx="8710257" cy="707886"/>
          </a:xfrm>
          <a:prstGeom prst="rect">
            <a:avLst/>
          </a:prstGeom>
          <a:noFill/>
        </p:spPr>
        <p:txBody>
          <a:bodyPr wrap="square" rtlCol="0">
            <a:spAutoFit/>
          </a:bodyPr>
          <a:lstStyle/>
          <a:p>
            <a:r>
              <a:rPr lang="en-US" sz="2000" b="1" dirty="0">
                <a:solidFill>
                  <a:srgbClr val="093C71"/>
                </a:solidFill>
              </a:rPr>
              <a:t>If this student transferred to your school, would you be more/less likely to understand the basis for the 504 and the student’s needs?</a:t>
            </a: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grpSp>
        <p:nvGrpSpPr>
          <p:cNvPr id="4" name="Group 3">
            <a:extLst>
              <a:ext uri="{FF2B5EF4-FFF2-40B4-BE49-F238E27FC236}">
                <a16:creationId xmlns:a16="http://schemas.microsoft.com/office/drawing/2014/main" id="{11E477F4-4CC5-8648-2EEA-A56BE49D9C87}"/>
              </a:ext>
            </a:extLst>
          </p:cNvPr>
          <p:cNvGrpSpPr/>
          <p:nvPr/>
        </p:nvGrpSpPr>
        <p:grpSpPr>
          <a:xfrm>
            <a:off x="148933" y="2421384"/>
            <a:ext cx="8841982" cy="3711209"/>
            <a:chOff x="128197" y="2220832"/>
            <a:chExt cx="8841982" cy="3711209"/>
          </a:xfrm>
        </p:grpSpPr>
        <p:pic>
          <p:nvPicPr>
            <p:cNvPr id="6" name="Picture 5">
              <a:extLst>
                <a:ext uri="{FF2B5EF4-FFF2-40B4-BE49-F238E27FC236}">
                  <a16:creationId xmlns:a16="http://schemas.microsoft.com/office/drawing/2014/main" id="{BD9439A2-F730-32A9-C84B-9F7910E5B545}"/>
                </a:ext>
              </a:extLst>
            </p:cNvPr>
            <p:cNvPicPr>
              <a:picLocks noChangeAspect="1"/>
            </p:cNvPicPr>
            <p:nvPr/>
          </p:nvPicPr>
          <p:blipFill>
            <a:blip r:embed="rId4"/>
            <a:stretch>
              <a:fillRect/>
            </a:stretch>
          </p:blipFill>
          <p:spPr>
            <a:xfrm>
              <a:off x="128197" y="2744052"/>
              <a:ext cx="8841982" cy="318798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831D2AB-32DB-3615-C672-2987F992893F}"/>
                </a:ext>
              </a:extLst>
            </p:cNvPr>
            <p:cNvPicPr>
              <a:picLocks noChangeAspect="1"/>
            </p:cNvPicPr>
            <p:nvPr/>
          </p:nvPicPr>
          <p:blipFill>
            <a:blip r:embed="rId5"/>
            <a:stretch>
              <a:fillRect/>
            </a:stretch>
          </p:blipFill>
          <p:spPr>
            <a:xfrm>
              <a:off x="128197" y="2220832"/>
              <a:ext cx="8841982" cy="523220"/>
            </a:xfrm>
            <a:prstGeom prst="rect">
              <a:avLst/>
            </a:prstGeom>
          </p:spPr>
        </p:pic>
      </p:grpSp>
    </p:spTree>
    <p:extLst>
      <p:ext uri="{BB962C8B-B14F-4D97-AF65-F5344CB8AC3E}">
        <p14:creationId xmlns:p14="http://schemas.microsoft.com/office/powerpoint/2010/main" val="425266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10" name="TextBox 9">
            <a:extLst>
              <a:ext uri="{FF2B5EF4-FFF2-40B4-BE49-F238E27FC236}">
                <a16:creationId xmlns:a16="http://schemas.microsoft.com/office/drawing/2014/main" id="{F1111B71-2C8E-D636-FB20-5AADCF372B3A}"/>
              </a:ext>
            </a:extLst>
          </p:cNvPr>
          <p:cNvSpPr txBox="1"/>
          <p:nvPr/>
        </p:nvSpPr>
        <p:spPr>
          <a:xfrm>
            <a:off x="2534478" y="287525"/>
            <a:ext cx="6321288"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New Forms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23</a:t>
            </a:fld>
            <a:endParaRPr lang="en-US" dirty="0"/>
          </a:p>
        </p:txBody>
      </p:sp>
      <p:pic>
        <p:nvPicPr>
          <p:cNvPr id="2" name="Picture 1">
            <a:extLst>
              <a:ext uri="{FF2B5EF4-FFF2-40B4-BE49-F238E27FC236}">
                <a16:creationId xmlns:a16="http://schemas.microsoft.com/office/drawing/2014/main" id="{EF3BD9CD-88B4-6491-DD10-77ADB580F961}"/>
              </a:ext>
            </a:extLst>
          </p:cNvPr>
          <p:cNvPicPr>
            <a:picLocks noChangeAspect="1"/>
          </p:cNvPicPr>
          <p:nvPr/>
        </p:nvPicPr>
        <p:blipFill>
          <a:blip r:embed="rId2"/>
          <a:stretch>
            <a:fillRect/>
          </a:stretch>
        </p:blipFill>
        <p:spPr>
          <a:xfrm>
            <a:off x="280658" y="305632"/>
            <a:ext cx="2906981" cy="1196707"/>
          </a:xfrm>
          <a:prstGeom prst="rect">
            <a:avLst/>
          </a:prstGeom>
        </p:spPr>
      </p:pic>
      <p:sp>
        <p:nvSpPr>
          <p:cNvPr id="8" name="TextBox 7">
            <a:extLst>
              <a:ext uri="{FF2B5EF4-FFF2-40B4-BE49-F238E27FC236}">
                <a16:creationId xmlns:a16="http://schemas.microsoft.com/office/drawing/2014/main" id="{C9C22D31-8432-5C34-467C-715A4B589E35}"/>
              </a:ext>
            </a:extLst>
          </p:cNvPr>
          <p:cNvSpPr txBox="1"/>
          <p:nvPr/>
        </p:nvSpPr>
        <p:spPr>
          <a:xfrm>
            <a:off x="742385" y="1874728"/>
            <a:ext cx="8710257" cy="1554272"/>
          </a:xfrm>
          <a:prstGeom prst="rect">
            <a:avLst/>
          </a:prstGeom>
          <a:noFill/>
        </p:spPr>
        <p:txBody>
          <a:bodyPr wrap="square" rtlCol="0">
            <a:spAutoFit/>
          </a:bodyPr>
          <a:lstStyle/>
          <a:p>
            <a:r>
              <a:rPr lang="en-US" sz="2000" b="1" dirty="0">
                <a:solidFill>
                  <a:srgbClr val="093C71"/>
                </a:solidFill>
              </a:rPr>
              <a:t>Fillable PDF’s that parents/guardians can use:</a:t>
            </a:r>
            <a:br>
              <a:rPr lang="en-US" sz="2000" b="1" dirty="0">
                <a:solidFill>
                  <a:srgbClr val="093C71"/>
                </a:solidFill>
              </a:rPr>
            </a:br>
            <a:endParaRPr lang="en-US" sz="2000" b="1" dirty="0">
              <a:solidFill>
                <a:srgbClr val="093C71"/>
              </a:solidFill>
            </a:endParaRPr>
          </a:p>
          <a:p>
            <a:pPr marL="342900" indent="-342900">
              <a:buClr>
                <a:srgbClr val="093C71"/>
              </a:buClr>
              <a:buFont typeface="Arial" panose="020B0604020202020204" pitchFamily="34" charset="0"/>
              <a:buChar char="•"/>
            </a:pPr>
            <a:r>
              <a:rPr lang="en-US" sz="2000" b="1" dirty="0">
                <a:solidFill>
                  <a:srgbClr val="E57200"/>
                </a:solidFill>
                <a:hlinkClick r:id="rId3">
                  <a:extLst>
                    <a:ext uri="{A12FA001-AC4F-418D-AE19-62706E023703}">
                      <ahyp:hlinkClr xmlns:ahyp="http://schemas.microsoft.com/office/drawing/2018/hyperlinkcolor" val="tx"/>
                    </a:ext>
                  </a:extLst>
                </a:hlinkClick>
              </a:rPr>
              <a:t>Form 504-3 Request for 504 Determination</a:t>
            </a:r>
            <a:br>
              <a:rPr lang="en-US" sz="2000" b="1" dirty="0">
                <a:solidFill>
                  <a:srgbClr val="093C71"/>
                </a:solidFill>
              </a:rPr>
            </a:br>
            <a:endParaRPr lang="en-US" sz="800" b="1" dirty="0">
              <a:solidFill>
                <a:srgbClr val="093C71"/>
              </a:solidFill>
            </a:endParaRPr>
          </a:p>
          <a:p>
            <a:pPr marL="342900" indent="-342900">
              <a:buClr>
                <a:srgbClr val="093C71"/>
              </a:buClr>
              <a:buFont typeface="Arial" panose="020B0604020202020204" pitchFamily="34" charset="0"/>
              <a:buChar char="•"/>
            </a:pPr>
            <a:r>
              <a:rPr lang="en-US" sz="2000" b="1" dirty="0">
                <a:solidFill>
                  <a:srgbClr val="E57200"/>
                </a:solidFill>
                <a:hlinkClick r:id="rId4">
                  <a:extLst>
                    <a:ext uri="{A12FA001-AC4F-418D-AE19-62706E023703}">
                      <ahyp:hlinkClr xmlns:ahyp="http://schemas.microsoft.com/office/drawing/2018/hyperlinkcolor" val="tx"/>
                    </a:ext>
                  </a:extLst>
                </a:hlinkClick>
              </a:rPr>
              <a:t>Form 504-4 Parent/Guardian Consent for Evaluation</a:t>
            </a:r>
            <a:endParaRPr lang="en-US" sz="2000" b="1" dirty="0">
              <a:solidFill>
                <a:srgbClr val="E57200"/>
              </a:solidFill>
            </a:endParaRPr>
          </a:p>
          <a:p>
            <a:pPr marL="171450" indent="-171450">
              <a:buFont typeface="Arial" panose="020B0604020202020204" pitchFamily="34" charset="0"/>
              <a:buChar char="•"/>
            </a:pPr>
            <a:endParaRPr lang="en-US" sz="600" b="1" dirty="0">
              <a:solidFill>
                <a:srgbClr val="093C71"/>
              </a:solidFill>
            </a:endParaRP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5"/>
          <a:stretch>
            <a:fillRect/>
          </a:stretch>
        </p:blipFill>
        <p:spPr>
          <a:xfrm>
            <a:off x="8339973" y="342135"/>
            <a:ext cx="452412" cy="414000"/>
          </a:xfrm>
          <a:prstGeom prst="rect">
            <a:avLst/>
          </a:prstGeom>
          <a:solidFill>
            <a:schemeClr val="bg1"/>
          </a:solidFill>
          <a:effectLst>
            <a:softEdge rad="22225"/>
          </a:effectLst>
        </p:spPr>
      </p:pic>
      <p:pic>
        <p:nvPicPr>
          <p:cNvPr id="2050" name="Picture 2" descr="new-icon - Adriatico Trattoria Italiana">
            <a:extLst>
              <a:ext uri="{FF2B5EF4-FFF2-40B4-BE49-F238E27FC236}">
                <a16:creationId xmlns:a16="http://schemas.microsoft.com/office/drawing/2014/main" id="{39298C88-CA89-D4BE-AAFC-F6218AB96E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07678">
            <a:off x="4270218" y="3369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DED4131-A4AD-8D7E-A209-ADAED4DC339D}"/>
              </a:ext>
            </a:extLst>
          </p:cNvPr>
          <p:cNvPicPr>
            <a:picLocks noChangeAspect="1"/>
          </p:cNvPicPr>
          <p:nvPr/>
        </p:nvPicPr>
        <p:blipFill>
          <a:blip r:embed="rId7"/>
          <a:stretch>
            <a:fillRect/>
          </a:stretch>
        </p:blipFill>
        <p:spPr>
          <a:xfrm>
            <a:off x="1317024" y="4502018"/>
            <a:ext cx="6363588" cy="1095528"/>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54056A4-0497-D047-C852-3CBA3B535ECD}"/>
              </a:ext>
            </a:extLst>
          </p:cNvPr>
          <p:cNvSpPr txBox="1"/>
          <p:nvPr/>
        </p:nvSpPr>
        <p:spPr>
          <a:xfrm>
            <a:off x="214796" y="4039336"/>
            <a:ext cx="8710257" cy="400110"/>
          </a:xfrm>
          <a:prstGeom prst="rect">
            <a:avLst/>
          </a:prstGeom>
          <a:noFill/>
        </p:spPr>
        <p:txBody>
          <a:bodyPr wrap="square" rtlCol="0">
            <a:spAutoFit/>
          </a:bodyPr>
          <a:lstStyle/>
          <a:p>
            <a:pPr algn="ctr"/>
            <a:r>
              <a:rPr lang="en-US" sz="2000" b="1" dirty="0">
                <a:solidFill>
                  <a:srgbClr val="093C71"/>
                </a:solidFill>
              </a:rPr>
              <a:t>In the 504 Docushare Folder</a:t>
            </a:r>
            <a:endParaRPr lang="en-US" sz="600" b="1" dirty="0">
              <a:solidFill>
                <a:srgbClr val="093C71"/>
              </a:solidFill>
            </a:endParaRPr>
          </a:p>
        </p:txBody>
      </p:sp>
    </p:spTree>
    <p:extLst>
      <p:ext uri="{BB962C8B-B14F-4D97-AF65-F5344CB8AC3E}">
        <p14:creationId xmlns:p14="http://schemas.microsoft.com/office/powerpoint/2010/main" val="193310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24</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4" name="Picture 3">
            <a:extLst>
              <a:ext uri="{FF2B5EF4-FFF2-40B4-BE49-F238E27FC236}">
                <a16:creationId xmlns:a16="http://schemas.microsoft.com/office/drawing/2014/main" id="{331DF359-472E-7571-30DB-E9F3FC3E5CDA}"/>
              </a:ext>
            </a:extLst>
          </p:cNvPr>
          <p:cNvPicPr>
            <a:picLocks noChangeAspect="1"/>
          </p:cNvPicPr>
          <p:nvPr/>
        </p:nvPicPr>
        <p:blipFill>
          <a:blip r:embed="rId3"/>
          <a:stretch>
            <a:fillRect/>
          </a:stretch>
        </p:blipFill>
        <p:spPr>
          <a:xfrm>
            <a:off x="237520" y="180521"/>
            <a:ext cx="8668960" cy="6496957"/>
          </a:xfrm>
          <a:prstGeom prst="rect">
            <a:avLst/>
          </a:prstGeom>
        </p:spPr>
      </p:pic>
    </p:spTree>
    <p:extLst>
      <p:ext uri="{BB962C8B-B14F-4D97-AF65-F5344CB8AC3E}">
        <p14:creationId xmlns:p14="http://schemas.microsoft.com/office/powerpoint/2010/main" val="6503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25</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855DFC04-D1CE-1878-88F6-5E61BAECE95C}"/>
              </a:ext>
            </a:extLst>
          </p:cNvPr>
          <p:cNvPicPr>
            <a:picLocks noChangeAspect="1"/>
          </p:cNvPicPr>
          <p:nvPr/>
        </p:nvPicPr>
        <p:blipFill>
          <a:blip r:embed="rId3"/>
          <a:stretch>
            <a:fillRect/>
          </a:stretch>
        </p:blipFill>
        <p:spPr>
          <a:xfrm>
            <a:off x="275625" y="1628523"/>
            <a:ext cx="8592749" cy="3600953"/>
          </a:xfrm>
          <a:prstGeom prst="rect">
            <a:avLst/>
          </a:prstGeom>
        </p:spPr>
      </p:pic>
    </p:spTree>
    <p:extLst>
      <p:ext uri="{BB962C8B-B14F-4D97-AF65-F5344CB8AC3E}">
        <p14:creationId xmlns:p14="http://schemas.microsoft.com/office/powerpoint/2010/main" val="278946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Title here</a:t>
            </a:r>
          </a:p>
        </p:txBody>
      </p:sp>
      <p:sp>
        <p:nvSpPr>
          <p:cNvPr id="2" name="TextBox 1">
            <a:extLst>
              <a:ext uri="{FF2B5EF4-FFF2-40B4-BE49-F238E27FC236}">
                <a16:creationId xmlns:a16="http://schemas.microsoft.com/office/drawing/2014/main" id="{8680A0B3-E3EE-7BFC-AC76-8F456040EE4A}"/>
              </a:ext>
            </a:extLst>
          </p:cNvPr>
          <p:cNvSpPr txBox="1"/>
          <p:nvPr/>
        </p:nvSpPr>
        <p:spPr>
          <a:xfrm>
            <a:off x="3811964" y="287525"/>
            <a:ext cx="5043801" cy="523220"/>
          </a:xfrm>
          <a:prstGeom prst="rect">
            <a:avLst/>
          </a:prstGeom>
          <a:solidFill>
            <a:schemeClr val="accent1"/>
          </a:solidFill>
          <a:effectLst>
            <a:softEdge rad="25400"/>
          </a:effectLst>
        </p:spPr>
        <p:txBody>
          <a:bodyPr wrap="square" rtlCol="0">
            <a:spAutoFit/>
          </a:bodyPr>
          <a:lstStyle/>
          <a:p>
            <a:pPr algn="ctr" defTabSz="457200"/>
            <a:r>
              <a:rPr lang="en-US" sz="2800" b="1" dirty="0">
                <a:solidFill>
                  <a:schemeClr val="bg1"/>
                </a:solidFill>
                <a:latin typeface="Myriad Pro"/>
                <a:cs typeface="Myriad Pro"/>
              </a:rPr>
              <a:t>New Forms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26</a:t>
            </a:fld>
            <a:endParaRPr lang="en-US" dirty="0"/>
          </a:p>
        </p:txBody>
      </p:sp>
      <p:pic>
        <p:nvPicPr>
          <p:cNvPr id="6" name="Picture 2" descr="new-icon - Adriatico Trattoria Italiana">
            <a:extLst>
              <a:ext uri="{FF2B5EF4-FFF2-40B4-BE49-F238E27FC236}">
                <a16:creationId xmlns:a16="http://schemas.microsoft.com/office/drawing/2014/main" id="{0590C04E-0BDA-6C1E-6BBD-A5211F4D3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7678">
            <a:off x="4823822" y="33849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urple and white logo&#10;&#10;Description automatically generated">
            <a:extLst>
              <a:ext uri="{FF2B5EF4-FFF2-40B4-BE49-F238E27FC236}">
                <a16:creationId xmlns:a16="http://schemas.microsoft.com/office/drawing/2014/main" id="{7C28FE06-6E91-2772-B202-F57E73FC2AED}"/>
              </a:ext>
            </a:extLst>
          </p:cNvPr>
          <p:cNvPicPr>
            <a:picLocks noChangeAspect="1"/>
          </p:cNvPicPr>
          <p:nvPr/>
        </p:nvPicPr>
        <p:blipFill>
          <a:blip r:embed="rId3"/>
          <a:stretch>
            <a:fillRect/>
          </a:stretch>
        </p:blipFill>
        <p:spPr>
          <a:xfrm>
            <a:off x="230026" y="234325"/>
            <a:ext cx="3581939" cy="643861"/>
          </a:xfrm>
          <a:prstGeom prst="rect">
            <a:avLst/>
          </a:prstGeom>
        </p:spPr>
      </p:pic>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4"/>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DBED4327-8461-6125-6A0F-FB8752380DDD}"/>
              </a:ext>
            </a:extLst>
          </p:cNvPr>
          <p:cNvPicPr>
            <a:picLocks noChangeAspect="1"/>
          </p:cNvPicPr>
          <p:nvPr/>
        </p:nvPicPr>
        <p:blipFill>
          <a:blip r:embed="rId5"/>
          <a:stretch>
            <a:fillRect/>
          </a:stretch>
        </p:blipFill>
        <p:spPr>
          <a:xfrm>
            <a:off x="284085" y="2405748"/>
            <a:ext cx="4133746" cy="4224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5A1BD8D9-2F8C-9687-EE64-5EB3F5DC7C0A}"/>
              </a:ext>
            </a:extLst>
          </p:cNvPr>
          <p:cNvPicPr>
            <a:picLocks noChangeAspect="1"/>
          </p:cNvPicPr>
          <p:nvPr/>
        </p:nvPicPr>
        <p:blipFill>
          <a:blip r:embed="rId6"/>
          <a:stretch>
            <a:fillRect/>
          </a:stretch>
        </p:blipFill>
        <p:spPr>
          <a:xfrm>
            <a:off x="4607846" y="3384831"/>
            <a:ext cx="4133746" cy="2190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B63D7CE-4A6A-B1C5-5D39-840AD8644DA8}"/>
              </a:ext>
            </a:extLst>
          </p:cNvPr>
          <p:cNvPicPr>
            <a:picLocks noChangeAspect="1"/>
          </p:cNvPicPr>
          <p:nvPr/>
        </p:nvPicPr>
        <p:blipFill rotWithShape="1">
          <a:blip r:embed="rId7"/>
          <a:srcRect l="6338" r="3317"/>
          <a:stretch/>
        </p:blipFill>
        <p:spPr>
          <a:xfrm>
            <a:off x="284085" y="1709037"/>
            <a:ext cx="8625740" cy="49296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207A361C-EF20-6331-2239-4FD1D88833FD}"/>
              </a:ext>
            </a:extLst>
          </p:cNvPr>
          <p:cNvPicPr>
            <a:picLocks noChangeAspect="1"/>
          </p:cNvPicPr>
          <p:nvPr/>
        </p:nvPicPr>
        <p:blipFill rotWithShape="1">
          <a:blip r:embed="rId8"/>
          <a:srcRect l="7089" t="-7773" b="-1"/>
          <a:stretch/>
        </p:blipFill>
        <p:spPr>
          <a:xfrm>
            <a:off x="359926" y="1050453"/>
            <a:ext cx="8495840" cy="413999"/>
          </a:xfrm>
          <a:prstGeom prst="rect">
            <a:avLst/>
          </a:prstGeom>
        </p:spPr>
      </p:pic>
    </p:spTree>
    <p:extLst>
      <p:ext uri="{BB962C8B-B14F-4D97-AF65-F5344CB8AC3E}">
        <p14:creationId xmlns:p14="http://schemas.microsoft.com/office/powerpoint/2010/main" val="1803986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27</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Learning Improvement Day | October 2024</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TextBox 1">
            <a:extLst>
              <a:ext uri="{FF2B5EF4-FFF2-40B4-BE49-F238E27FC236}">
                <a16:creationId xmlns:a16="http://schemas.microsoft.com/office/drawing/2014/main" id="{6068FDC9-0707-206A-D000-D344B470AF0D}"/>
              </a:ext>
            </a:extLst>
          </p:cNvPr>
          <p:cNvSpPr txBox="1"/>
          <p:nvPr/>
        </p:nvSpPr>
        <p:spPr>
          <a:xfrm>
            <a:off x="1727137" y="2734149"/>
            <a:ext cx="5685576" cy="369332"/>
          </a:xfrm>
          <a:prstGeom prst="rect">
            <a:avLst/>
          </a:prstGeom>
          <a:noFill/>
        </p:spPr>
        <p:txBody>
          <a:bodyPr wrap="square" rtlCol="0">
            <a:spAutoFit/>
          </a:bodyPr>
          <a:lstStyle/>
          <a:p>
            <a:pPr algn="ctr"/>
            <a:r>
              <a:rPr lang="en-US" dirty="0"/>
              <a:t>You all teach LEARN on the Oct LID 2024</a:t>
            </a:r>
          </a:p>
        </p:txBody>
      </p:sp>
      <p:pic>
        <p:nvPicPr>
          <p:cNvPr id="9" name="Picture 8">
            <a:extLst>
              <a:ext uri="{FF2B5EF4-FFF2-40B4-BE49-F238E27FC236}">
                <a16:creationId xmlns:a16="http://schemas.microsoft.com/office/drawing/2014/main" id="{BD344E18-A59F-3AC4-90E9-F2BC259C6BEF}"/>
              </a:ext>
            </a:extLst>
          </p:cNvPr>
          <p:cNvPicPr>
            <a:picLocks noChangeAspect="1"/>
          </p:cNvPicPr>
          <p:nvPr/>
        </p:nvPicPr>
        <p:blipFill>
          <a:blip r:embed="rId3"/>
          <a:stretch>
            <a:fillRect/>
          </a:stretch>
        </p:blipFill>
        <p:spPr>
          <a:xfrm>
            <a:off x="508664" y="1225105"/>
            <a:ext cx="8126672" cy="4407790"/>
          </a:xfrm>
          <a:prstGeom prst="rect">
            <a:avLst/>
          </a:prstGeom>
        </p:spPr>
      </p:pic>
    </p:spTree>
    <p:extLst>
      <p:ext uri="{BB962C8B-B14F-4D97-AF65-F5344CB8AC3E}">
        <p14:creationId xmlns:p14="http://schemas.microsoft.com/office/powerpoint/2010/main" val="86901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28</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Current World Events</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descr="Icon&#10;&#10;Description automatically generated with medium confidence">
            <a:extLst>
              <a:ext uri="{FF2B5EF4-FFF2-40B4-BE49-F238E27FC236}">
                <a16:creationId xmlns:a16="http://schemas.microsoft.com/office/drawing/2014/main" id="{E1F7752D-49C7-B2C7-B8DF-AA713E6FBAAD}"/>
              </a:ext>
            </a:extLst>
          </p:cNvPr>
          <p:cNvPicPr>
            <a:picLocks noChangeAspect="1"/>
          </p:cNvPicPr>
          <p:nvPr/>
        </p:nvPicPr>
        <p:blipFill rotWithShape="1">
          <a:blip r:embed="rId3">
            <a:extLst>
              <a:ext uri="{28A0092B-C50C-407E-A947-70E740481C1C}">
                <a14:useLocalDpi xmlns:a14="http://schemas.microsoft.com/office/drawing/2010/main" val="0"/>
              </a:ext>
            </a:extLst>
          </a:blip>
          <a:srcRect b="9646"/>
          <a:stretch/>
        </p:blipFill>
        <p:spPr>
          <a:xfrm>
            <a:off x="1433310" y="1078500"/>
            <a:ext cx="6277379" cy="779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ow to Create a Blueprint for Operational Success | Inc.com">
            <a:extLst>
              <a:ext uri="{FF2B5EF4-FFF2-40B4-BE49-F238E27FC236}">
                <a16:creationId xmlns:a16="http://schemas.microsoft.com/office/drawing/2014/main" id="{531C6696-ABB4-5644-00D3-AF9F72D33EA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7872" y="2406932"/>
            <a:ext cx="4164106" cy="2342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D2CFF7-6526-FD9C-2978-5D0F336E7892}"/>
              </a:ext>
            </a:extLst>
          </p:cNvPr>
          <p:cNvSpPr txBox="1"/>
          <p:nvPr/>
        </p:nvSpPr>
        <p:spPr>
          <a:xfrm>
            <a:off x="431130" y="4999621"/>
            <a:ext cx="8424636" cy="923330"/>
          </a:xfrm>
          <a:prstGeom prst="rect">
            <a:avLst/>
          </a:prstGeom>
          <a:noFill/>
        </p:spPr>
        <p:txBody>
          <a:bodyPr wrap="square">
            <a:spAutoFit/>
          </a:bodyPr>
          <a:lstStyle/>
          <a:p>
            <a:r>
              <a:rPr lang="en-US" b="1" dirty="0">
                <a:solidFill>
                  <a:srgbClr val="093C71"/>
                </a:solidFill>
              </a:rPr>
              <a:t>The Blueprint</a:t>
            </a:r>
            <a:r>
              <a:rPr lang="en-US" dirty="0">
                <a:solidFill>
                  <a:srgbClr val="093C71"/>
                </a:solidFill>
              </a:rPr>
              <a:t> </a:t>
            </a:r>
            <a:r>
              <a:rPr lang="en-US" dirty="0"/>
              <a:t>is a problem-solving tool for working with interpersonal conflicts. The Blueprint can be used independently or collaboratively to enhance empathy and identify effective solutions for past, real-time, or anticipated conflicts.</a:t>
            </a:r>
          </a:p>
        </p:txBody>
      </p:sp>
    </p:spTree>
    <p:extLst>
      <p:ext uri="{BB962C8B-B14F-4D97-AF65-F5344CB8AC3E}">
        <p14:creationId xmlns:p14="http://schemas.microsoft.com/office/powerpoint/2010/main" val="2260607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29</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CSCP | Considerations for Next Steps</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CD57B494-1693-F706-1F9D-D224096BA585}"/>
              </a:ext>
            </a:extLst>
          </p:cNvPr>
          <p:cNvPicPr>
            <a:picLocks noChangeAspect="1"/>
          </p:cNvPicPr>
          <p:nvPr/>
        </p:nvPicPr>
        <p:blipFill>
          <a:blip r:embed="rId3"/>
          <a:stretch>
            <a:fillRect/>
          </a:stretch>
        </p:blipFill>
        <p:spPr>
          <a:xfrm>
            <a:off x="484359" y="971123"/>
            <a:ext cx="8175281" cy="509638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434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Reflections from Yesterday…</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grpSp>
        <p:nvGrpSpPr>
          <p:cNvPr id="8" name="Group 7">
            <a:extLst>
              <a:ext uri="{FF2B5EF4-FFF2-40B4-BE49-F238E27FC236}">
                <a16:creationId xmlns:a16="http://schemas.microsoft.com/office/drawing/2014/main" id="{CE8E61F7-AD00-C82E-6F06-8A4A76DD68DA}"/>
              </a:ext>
            </a:extLst>
          </p:cNvPr>
          <p:cNvGrpSpPr/>
          <p:nvPr/>
        </p:nvGrpSpPr>
        <p:grpSpPr>
          <a:xfrm>
            <a:off x="283348" y="1618283"/>
            <a:ext cx="8570944" cy="3621434"/>
            <a:chOff x="284085" y="1208982"/>
            <a:chExt cx="8570944" cy="3621434"/>
          </a:xfrm>
        </p:grpSpPr>
        <p:pic>
          <p:nvPicPr>
            <p:cNvPr id="4" name="Picture 3">
              <a:extLst>
                <a:ext uri="{FF2B5EF4-FFF2-40B4-BE49-F238E27FC236}">
                  <a16:creationId xmlns:a16="http://schemas.microsoft.com/office/drawing/2014/main" id="{75ACE7F3-B96B-D9BB-0807-7789D1438454}"/>
                </a:ext>
              </a:extLst>
            </p:cNvPr>
            <p:cNvPicPr>
              <a:picLocks noChangeAspect="1"/>
            </p:cNvPicPr>
            <p:nvPr/>
          </p:nvPicPr>
          <p:blipFill>
            <a:blip r:embed="rId3"/>
            <a:stretch>
              <a:fillRect/>
            </a:stretch>
          </p:blipFill>
          <p:spPr>
            <a:xfrm>
              <a:off x="284085" y="1208982"/>
              <a:ext cx="8570944" cy="3621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3E71F9DF-F1B1-4A67-44CD-E1D2687F727E}"/>
                </a:ext>
              </a:extLst>
            </p:cNvPr>
            <p:cNvSpPr/>
            <p:nvPr/>
          </p:nvSpPr>
          <p:spPr>
            <a:xfrm>
              <a:off x="7036904" y="1550504"/>
              <a:ext cx="1073426" cy="3975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117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30</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CSCP | Considerations for Next Steps</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4" name="Picture 3">
            <a:extLst>
              <a:ext uri="{FF2B5EF4-FFF2-40B4-BE49-F238E27FC236}">
                <a16:creationId xmlns:a16="http://schemas.microsoft.com/office/drawing/2014/main" id="{9AFD0797-FDB4-8E17-28B5-57B9B2988F15}"/>
              </a:ext>
            </a:extLst>
          </p:cNvPr>
          <p:cNvPicPr>
            <a:picLocks noChangeAspect="1"/>
          </p:cNvPicPr>
          <p:nvPr/>
        </p:nvPicPr>
        <p:blipFill>
          <a:blip r:embed="rId3"/>
          <a:stretch>
            <a:fillRect/>
          </a:stretch>
        </p:blipFill>
        <p:spPr>
          <a:xfrm>
            <a:off x="335839" y="1404725"/>
            <a:ext cx="8472322" cy="389155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142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31</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58417" y="287525"/>
            <a:ext cx="8597349"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Prevention Department &amp; STAY Model Overview</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TextBox 1">
            <a:extLst>
              <a:ext uri="{FF2B5EF4-FFF2-40B4-BE49-F238E27FC236}">
                <a16:creationId xmlns:a16="http://schemas.microsoft.com/office/drawing/2014/main" id="{1BE19AA7-354D-23F6-EEC2-9014F523810A}"/>
              </a:ext>
            </a:extLst>
          </p:cNvPr>
          <p:cNvSpPr txBox="1"/>
          <p:nvPr/>
        </p:nvSpPr>
        <p:spPr>
          <a:xfrm>
            <a:off x="1639386" y="4895363"/>
            <a:ext cx="5835408" cy="1077218"/>
          </a:xfrm>
          <a:prstGeom prst="rect">
            <a:avLst/>
          </a:prstGeom>
          <a:noFill/>
        </p:spPr>
        <p:txBody>
          <a:bodyPr wrap="square" rtlCol="0">
            <a:spAutoFit/>
          </a:bodyPr>
          <a:lstStyle/>
          <a:p>
            <a:pPr algn="ctr"/>
            <a:r>
              <a:rPr lang="en-US" sz="4000" dirty="0">
                <a:solidFill>
                  <a:srgbClr val="093C71"/>
                </a:solidFill>
                <a:latin typeface="Jokerman" panose="04090605060D06020702" pitchFamily="82" charset="0"/>
              </a:rPr>
              <a:t>Laura Murillo</a:t>
            </a:r>
          </a:p>
          <a:p>
            <a:pPr algn="ctr"/>
            <a:r>
              <a:rPr lang="en-US" sz="2400" dirty="0">
                <a:latin typeface="Calibri" panose="020F0502020204030204" pitchFamily="34" charset="0"/>
                <a:cs typeface="Calibri" panose="020F0502020204030204" pitchFamily="34" charset="0"/>
              </a:rPr>
              <a:t>Bilingual Family Education Advocate</a:t>
            </a:r>
          </a:p>
        </p:txBody>
      </p:sp>
      <p:pic>
        <p:nvPicPr>
          <p:cNvPr id="1028" name="Picture 4" descr="Cocoon House - Non Profit">
            <a:extLst>
              <a:ext uri="{FF2B5EF4-FFF2-40B4-BE49-F238E27FC236}">
                <a16:creationId xmlns:a16="http://schemas.microsoft.com/office/drawing/2014/main" id="{EACF7944-A66E-6932-34A4-8610690F2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280" y="1024565"/>
            <a:ext cx="6553621" cy="368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7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720482" y="4297221"/>
            <a:ext cx="3416254" cy="540280"/>
          </a:xfrm>
        </p:spPr>
        <p:txBody>
          <a:bodyPr/>
          <a:lstStyle/>
          <a:p>
            <a:r>
              <a:rPr lang="en-US" sz="2100" noProof="1"/>
              <a:t>October 26, 2023</a:t>
            </a:r>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543933" y="2820935"/>
            <a:ext cx="4687219" cy="1207759"/>
          </a:xfrm>
        </p:spPr>
        <p:txBody>
          <a:bodyPr/>
          <a:lstStyle/>
          <a:p>
            <a:pPr>
              <a:lnSpc>
                <a:spcPts val="3750"/>
              </a:lnSpc>
            </a:pPr>
            <a:r>
              <a:rPr lang="en-US" dirty="0"/>
              <a:t>Elementary Counselor Meeting</a:t>
            </a: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4429682" y="4612117"/>
            <a:ext cx="759619" cy="759619"/>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2973711" y="5388734"/>
            <a:ext cx="1291078" cy="448824"/>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val="1"/>
              </a:ext>
            </a:extLst>
          </p:cNvPr>
          <p:cNvGrpSpPr/>
          <p:nvPr/>
        </p:nvGrpSpPr>
        <p:grpSpPr>
          <a:xfrm rot="20964052">
            <a:off x="4667522" y="3631816"/>
            <a:ext cx="680525" cy="1289417"/>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3138609" y="5551925"/>
            <a:ext cx="1291078" cy="448824"/>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1965094" y="5460470"/>
            <a:ext cx="2929874" cy="540279"/>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rot="20739652">
            <a:off x="2326696" y="1309060"/>
            <a:ext cx="1623825" cy="1331537"/>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1213" y="1287934"/>
              <a:ext cx="1409330" cy="463156"/>
              <a:chOff x="5688496" y="637622"/>
              <a:chExt cx="1409330" cy="463156"/>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37622"/>
                <a:ext cx="1392273" cy="457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28575">
                      <a:solidFill>
                        <a:prstClr val="white"/>
                      </a:solidFill>
                    </a:ln>
                    <a:solidFill>
                      <a:prstClr val="white"/>
                    </a:solidFill>
                    <a:effectLst/>
                    <a:uLnTx/>
                    <a:uFillTx/>
                    <a:latin typeface="Arial Black"/>
                    <a:ea typeface="+mn-ea"/>
                    <a:cs typeface="+mn-cs"/>
                  </a:rPr>
                  <a:t>Inspire</a:t>
                </a:r>
              </a:p>
            </p:txBody>
          </p:sp>
          <p:sp>
            <p:nvSpPr>
              <p:cNvPr id="193" name="TextBox 192">
                <a:extLst>
                  <a:ext uri="{FF2B5EF4-FFF2-40B4-BE49-F238E27FC236}">
                    <a16:creationId xmlns:a16="http://schemas.microsoft.com/office/drawing/2014/main" id="{5210FCC1-A696-41FE-B439-DA046C521321}"/>
                  </a:ext>
                </a:extLst>
              </p:cNvPr>
              <p:cNvSpPr txBox="1"/>
              <p:nvPr/>
            </p:nvSpPr>
            <p:spPr>
              <a:xfrm>
                <a:off x="5705553" y="642929"/>
                <a:ext cx="1392273" cy="457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D9222E"/>
                    </a:solidFill>
                    <a:effectLst/>
                    <a:uLnTx/>
                    <a:uFillTx/>
                    <a:latin typeface="Arial Black"/>
                    <a:ea typeface="+mn-ea"/>
                    <a:cs typeface="+mn-cs"/>
                  </a:rPr>
                  <a:t>Inspire</a:t>
                </a:r>
              </a:p>
            </p:txBody>
          </p:sp>
        </p:grpSp>
      </p:grpSp>
      <p:pic>
        <p:nvPicPr>
          <p:cNvPr id="3" name="Picture 2" descr="Logo&#10;&#10;Description automatically generated">
            <a:extLst>
              <a:ext uri="{FF2B5EF4-FFF2-40B4-BE49-F238E27FC236}">
                <a16:creationId xmlns:a16="http://schemas.microsoft.com/office/drawing/2014/main" id="{ADAC3847-D125-4587-A986-07BE5CBE269F}"/>
              </a:ext>
            </a:extLst>
          </p:cNvPr>
          <p:cNvPicPr>
            <a:picLocks noChangeAspect="1"/>
          </p:cNvPicPr>
          <p:nvPr/>
        </p:nvPicPr>
        <p:blipFill>
          <a:blip r:embed="rId3"/>
          <a:stretch>
            <a:fillRect/>
          </a:stretch>
        </p:blipFill>
        <p:spPr>
          <a:xfrm>
            <a:off x="8087461" y="301622"/>
            <a:ext cx="753280" cy="716989"/>
          </a:xfrm>
          <a:prstGeom prst="rect">
            <a:avLst/>
          </a:prstGeom>
        </p:spPr>
      </p:pic>
    </p:spTree>
    <p:extLst>
      <p:ext uri="{BB962C8B-B14F-4D97-AF65-F5344CB8AC3E}">
        <p14:creationId xmlns:p14="http://schemas.microsoft.com/office/powerpoint/2010/main" val="345896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33</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Child Protection Unit | Family Letters</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grpSp>
        <p:nvGrpSpPr>
          <p:cNvPr id="11" name="Group 10">
            <a:extLst>
              <a:ext uri="{FF2B5EF4-FFF2-40B4-BE49-F238E27FC236}">
                <a16:creationId xmlns:a16="http://schemas.microsoft.com/office/drawing/2014/main" id="{8928A8AC-E9E2-F81A-109D-D7A9F1A82651}"/>
              </a:ext>
            </a:extLst>
          </p:cNvPr>
          <p:cNvGrpSpPr/>
          <p:nvPr/>
        </p:nvGrpSpPr>
        <p:grpSpPr>
          <a:xfrm>
            <a:off x="943844" y="705068"/>
            <a:ext cx="2899329" cy="2883358"/>
            <a:chOff x="2914418" y="1665838"/>
            <a:chExt cx="3315163" cy="3296901"/>
          </a:xfrm>
        </p:grpSpPr>
        <p:pic>
          <p:nvPicPr>
            <p:cNvPr id="8" name="Picture 7">
              <a:extLst>
                <a:ext uri="{FF2B5EF4-FFF2-40B4-BE49-F238E27FC236}">
                  <a16:creationId xmlns:a16="http://schemas.microsoft.com/office/drawing/2014/main" id="{582F0EAD-3368-468F-854F-AAA2F65D5A95}"/>
                </a:ext>
              </a:extLst>
            </p:cNvPr>
            <p:cNvPicPr>
              <a:picLocks noChangeAspect="1"/>
            </p:cNvPicPr>
            <p:nvPr/>
          </p:nvPicPr>
          <p:blipFill rotWithShape="1">
            <a:blip r:embed="rId3"/>
            <a:srcRect t="-7479" b="-1"/>
            <a:stretch/>
          </p:blipFill>
          <p:spPr>
            <a:xfrm>
              <a:off x="2914418" y="1665838"/>
              <a:ext cx="3315163" cy="32969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11D207F-C228-1991-286B-8AEE73584681}"/>
                </a:ext>
              </a:extLst>
            </p:cNvPr>
            <p:cNvPicPr>
              <a:picLocks noChangeAspect="1"/>
            </p:cNvPicPr>
            <p:nvPr/>
          </p:nvPicPr>
          <p:blipFill>
            <a:blip r:embed="rId4"/>
            <a:stretch>
              <a:fillRect/>
            </a:stretch>
          </p:blipFill>
          <p:spPr>
            <a:xfrm>
              <a:off x="3273265" y="1838127"/>
              <a:ext cx="2597469" cy="705383"/>
            </a:xfrm>
            <a:prstGeom prst="rect">
              <a:avLst/>
            </a:prstGeom>
            <a:ln>
              <a:noFill/>
            </a:ln>
            <a:effectLst>
              <a:outerShdw blurRad="292100" dist="139700" dir="2700000" algn="tl" rotWithShape="0">
                <a:srgbClr val="333333">
                  <a:alpha val="65000"/>
                </a:srgbClr>
              </a:outerShdw>
            </a:effectLst>
          </p:spPr>
        </p:pic>
      </p:grpSp>
      <p:pic>
        <p:nvPicPr>
          <p:cNvPr id="13" name="Picture 12">
            <a:extLst>
              <a:ext uri="{FF2B5EF4-FFF2-40B4-BE49-F238E27FC236}">
                <a16:creationId xmlns:a16="http://schemas.microsoft.com/office/drawing/2014/main" id="{C44E9A89-82D0-E697-3E02-D3B2960B5B98}"/>
              </a:ext>
            </a:extLst>
          </p:cNvPr>
          <p:cNvPicPr>
            <a:picLocks noChangeAspect="1"/>
          </p:cNvPicPr>
          <p:nvPr/>
        </p:nvPicPr>
        <p:blipFill>
          <a:blip r:embed="rId5"/>
          <a:stretch>
            <a:fillRect/>
          </a:stretch>
        </p:blipFill>
        <p:spPr>
          <a:xfrm>
            <a:off x="1327256" y="3713964"/>
            <a:ext cx="2132503" cy="233422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7D97A96-FE48-40DA-72B8-D8D50AD2CEDB}"/>
              </a:ext>
            </a:extLst>
          </p:cNvPr>
          <p:cNvPicPr>
            <a:picLocks noChangeAspect="1"/>
          </p:cNvPicPr>
          <p:nvPr/>
        </p:nvPicPr>
        <p:blipFill>
          <a:blip r:embed="rId6"/>
          <a:stretch>
            <a:fillRect/>
          </a:stretch>
        </p:blipFill>
        <p:spPr>
          <a:xfrm>
            <a:off x="4625526" y="983034"/>
            <a:ext cx="4120553" cy="506515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C499D2DE-3126-503C-22DD-3C393AA78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64" y="94943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BDC5D0-2698-4F90-EFFB-F8A1BB7A5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764" y="390204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44F022-59A8-DF93-AD33-DA8070EA5F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7904" y="101545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3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34</a:t>
            </a:fld>
            <a:endParaRPr lang="en-US" dirty="0"/>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Slide Number Placeholder 4">
            <a:extLst>
              <a:ext uri="{FF2B5EF4-FFF2-40B4-BE49-F238E27FC236}">
                <a16:creationId xmlns:a16="http://schemas.microsoft.com/office/drawing/2014/main" id="{BA8F3DA1-B4E4-4C67-8C58-6F78AE376A39}"/>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34</a:t>
            </a:fld>
            <a:endParaRPr lang="en-US" dirty="0"/>
          </a:p>
        </p:txBody>
      </p:sp>
      <p:sp>
        <p:nvSpPr>
          <p:cNvPr id="4" name="TextBox 3">
            <a:extLst>
              <a:ext uri="{FF2B5EF4-FFF2-40B4-BE49-F238E27FC236}">
                <a16:creationId xmlns:a16="http://schemas.microsoft.com/office/drawing/2014/main" id="{CE097B6B-F684-4D7F-5D47-E01986AD27CD}"/>
              </a:ext>
            </a:extLst>
          </p:cNvPr>
          <p:cNvSpPr txBox="1"/>
          <p:nvPr/>
        </p:nvSpPr>
        <p:spPr>
          <a:xfrm>
            <a:off x="286159" y="294510"/>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CSCP | Use of Time Calculator Options</a:t>
            </a:r>
          </a:p>
        </p:txBody>
      </p:sp>
      <p:pic>
        <p:nvPicPr>
          <p:cNvPr id="6" name="Picture 5" descr="Logo&#10;&#10;Description automatically generated">
            <a:extLst>
              <a:ext uri="{FF2B5EF4-FFF2-40B4-BE49-F238E27FC236}">
                <a16:creationId xmlns:a16="http://schemas.microsoft.com/office/drawing/2014/main" id="{F9A42619-6995-52DD-3AEF-F921E27B78B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53233605-95D9-EAF8-4A97-28F36D09E542}"/>
              </a:ext>
            </a:extLst>
          </p:cNvPr>
          <p:cNvPicPr>
            <a:picLocks noChangeAspect="1"/>
          </p:cNvPicPr>
          <p:nvPr/>
        </p:nvPicPr>
        <p:blipFill>
          <a:blip r:embed="rId3"/>
          <a:stretch>
            <a:fillRect/>
          </a:stretch>
        </p:blipFill>
        <p:spPr>
          <a:xfrm>
            <a:off x="769710" y="956974"/>
            <a:ext cx="7604579" cy="444370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59F3364-C8E7-01D4-FDD1-E91141F6BDF8}"/>
              </a:ext>
            </a:extLst>
          </p:cNvPr>
          <p:cNvSpPr txBox="1"/>
          <p:nvPr/>
        </p:nvSpPr>
        <p:spPr>
          <a:xfrm>
            <a:off x="604836" y="5834351"/>
            <a:ext cx="7934325" cy="261610"/>
          </a:xfrm>
          <a:prstGeom prst="rect">
            <a:avLst/>
          </a:prstGeom>
          <a:noFill/>
        </p:spPr>
        <p:txBody>
          <a:bodyPr wrap="square">
            <a:spAutoFit/>
          </a:bodyPr>
          <a:lstStyle/>
          <a:p>
            <a:pPr algn="ctr"/>
            <a:r>
              <a:rPr lang="en-US" sz="1100" dirty="0">
                <a:hlinkClick r:id="rId4"/>
              </a:rPr>
              <a:t>https://www.schoolcounselor.org/getmedia/58cf104d-f75c-4e6a-bff6-4375f145b812/Use-of-Time-5-Day-Calculator.xlsx</a:t>
            </a:r>
            <a:endParaRPr lang="en-US" sz="1100" dirty="0"/>
          </a:p>
        </p:txBody>
      </p:sp>
    </p:spTree>
    <p:extLst>
      <p:ext uri="{BB962C8B-B14F-4D97-AF65-F5344CB8AC3E}">
        <p14:creationId xmlns:p14="http://schemas.microsoft.com/office/powerpoint/2010/main" val="94753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35</a:t>
            </a:fld>
            <a:endParaRPr lang="en-US" dirty="0"/>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Slide Number Placeholder 4">
            <a:extLst>
              <a:ext uri="{FF2B5EF4-FFF2-40B4-BE49-F238E27FC236}">
                <a16:creationId xmlns:a16="http://schemas.microsoft.com/office/drawing/2014/main" id="{BA8F3DA1-B4E4-4C67-8C58-6F78AE376A39}"/>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35</a:t>
            </a:fld>
            <a:endParaRPr lang="en-US" dirty="0"/>
          </a:p>
        </p:txBody>
      </p:sp>
      <p:pic>
        <p:nvPicPr>
          <p:cNvPr id="6" name="Picture 5" descr="Logo&#10;&#10;Description automatically generated">
            <a:extLst>
              <a:ext uri="{FF2B5EF4-FFF2-40B4-BE49-F238E27FC236}">
                <a16:creationId xmlns:a16="http://schemas.microsoft.com/office/drawing/2014/main" id="{F9A42619-6995-52DD-3AEF-F921E27B78B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3" name="Slide Number Placeholder 4">
            <a:extLst>
              <a:ext uri="{FF2B5EF4-FFF2-40B4-BE49-F238E27FC236}">
                <a16:creationId xmlns:a16="http://schemas.microsoft.com/office/drawing/2014/main" id="{8C41F232-9D1B-A9A8-E30F-CDFC631AB806}"/>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35</a:t>
            </a:fld>
            <a:endParaRPr lang="en-US" dirty="0"/>
          </a:p>
        </p:txBody>
      </p:sp>
      <p:sp>
        <p:nvSpPr>
          <p:cNvPr id="8" name="TextBox 7">
            <a:extLst>
              <a:ext uri="{FF2B5EF4-FFF2-40B4-BE49-F238E27FC236}">
                <a16:creationId xmlns:a16="http://schemas.microsoft.com/office/drawing/2014/main" id="{5494531F-6A3F-3F18-DECE-340CF7FFF5B7}"/>
              </a:ext>
            </a:extLst>
          </p:cNvPr>
          <p:cNvSpPr txBox="1"/>
          <p:nvPr/>
        </p:nvSpPr>
        <p:spPr>
          <a:xfrm>
            <a:off x="286159" y="294510"/>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CSCP | Use of Time Calculator Options</a:t>
            </a:r>
          </a:p>
        </p:txBody>
      </p:sp>
      <p:pic>
        <p:nvPicPr>
          <p:cNvPr id="10" name="Picture 9" descr="Logo&#10;&#10;Description automatically generated">
            <a:extLst>
              <a:ext uri="{FF2B5EF4-FFF2-40B4-BE49-F238E27FC236}">
                <a16:creationId xmlns:a16="http://schemas.microsoft.com/office/drawing/2014/main" id="{3363C060-9892-F657-6996-73956798977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1" name="TextBox 10">
            <a:extLst>
              <a:ext uri="{FF2B5EF4-FFF2-40B4-BE49-F238E27FC236}">
                <a16:creationId xmlns:a16="http://schemas.microsoft.com/office/drawing/2014/main" id="{F7A2237C-78B0-1820-1B6A-A7DEC15178C4}"/>
              </a:ext>
            </a:extLst>
          </p:cNvPr>
          <p:cNvSpPr txBox="1"/>
          <p:nvPr/>
        </p:nvSpPr>
        <p:spPr>
          <a:xfrm>
            <a:off x="604836" y="5834351"/>
            <a:ext cx="7934325" cy="261610"/>
          </a:xfrm>
          <a:prstGeom prst="rect">
            <a:avLst/>
          </a:prstGeom>
          <a:noFill/>
        </p:spPr>
        <p:txBody>
          <a:bodyPr wrap="square">
            <a:spAutoFit/>
          </a:bodyPr>
          <a:lstStyle/>
          <a:p>
            <a:pPr algn="ctr"/>
            <a:r>
              <a:rPr lang="en-US" sz="1100" dirty="0">
                <a:hlinkClick r:id="rId3"/>
              </a:rPr>
              <a:t>https://www.schoolcounselor.org/getmedia/58cf104d-f75c-4e6a-bff6-4375f145b812/Use-of-Time-5-Day-Calculator.xlsx</a:t>
            </a:r>
            <a:endParaRPr lang="en-US" sz="1100" dirty="0"/>
          </a:p>
        </p:txBody>
      </p:sp>
      <p:pic>
        <p:nvPicPr>
          <p:cNvPr id="13" name="Picture 12">
            <a:extLst>
              <a:ext uri="{FF2B5EF4-FFF2-40B4-BE49-F238E27FC236}">
                <a16:creationId xmlns:a16="http://schemas.microsoft.com/office/drawing/2014/main" id="{6E7429E2-498D-011A-1ABF-F1D9FCE9BD02}"/>
              </a:ext>
            </a:extLst>
          </p:cNvPr>
          <p:cNvPicPr>
            <a:picLocks noChangeAspect="1"/>
          </p:cNvPicPr>
          <p:nvPr/>
        </p:nvPicPr>
        <p:blipFill>
          <a:blip r:embed="rId4"/>
          <a:stretch>
            <a:fillRect/>
          </a:stretch>
        </p:blipFill>
        <p:spPr>
          <a:xfrm>
            <a:off x="1015720" y="1237130"/>
            <a:ext cx="7324253" cy="4033126"/>
          </a:xfrm>
          <a:prstGeom prst="rect">
            <a:avLst/>
          </a:prstGeom>
        </p:spPr>
      </p:pic>
    </p:spTree>
    <p:extLst>
      <p:ext uri="{BB962C8B-B14F-4D97-AF65-F5344CB8AC3E}">
        <p14:creationId xmlns:p14="http://schemas.microsoft.com/office/powerpoint/2010/main" val="395579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36</a:t>
            </a:fld>
            <a:endParaRPr lang="en-US" dirty="0"/>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Slide Number Placeholder 4">
            <a:extLst>
              <a:ext uri="{FF2B5EF4-FFF2-40B4-BE49-F238E27FC236}">
                <a16:creationId xmlns:a16="http://schemas.microsoft.com/office/drawing/2014/main" id="{BA8F3DA1-B4E4-4C67-8C58-6F78AE376A39}"/>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36</a:t>
            </a:fld>
            <a:endParaRPr lang="en-US" dirty="0"/>
          </a:p>
        </p:txBody>
      </p:sp>
      <p:pic>
        <p:nvPicPr>
          <p:cNvPr id="6" name="Picture 5" descr="Logo&#10;&#10;Description automatically generated">
            <a:extLst>
              <a:ext uri="{FF2B5EF4-FFF2-40B4-BE49-F238E27FC236}">
                <a16:creationId xmlns:a16="http://schemas.microsoft.com/office/drawing/2014/main" id="{F9A42619-6995-52DD-3AEF-F921E27B78B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3" name="Slide Number Placeholder 4">
            <a:extLst>
              <a:ext uri="{FF2B5EF4-FFF2-40B4-BE49-F238E27FC236}">
                <a16:creationId xmlns:a16="http://schemas.microsoft.com/office/drawing/2014/main" id="{8C41F232-9D1B-A9A8-E30F-CDFC631AB806}"/>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36</a:t>
            </a:fld>
            <a:endParaRPr lang="en-US" dirty="0"/>
          </a:p>
        </p:txBody>
      </p:sp>
      <p:pic>
        <p:nvPicPr>
          <p:cNvPr id="10" name="Picture 9" descr="Logo&#10;&#10;Description automatically generated">
            <a:extLst>
              <a:ext uri="{FF2B5EF4-FFF2-40B4-BE49-F238E27FC236}">
                <a16:creationId xmlns:a16="http://schemas.microsoft.com/office/drawing/2014/main" id="{3363C060-9892-F657-6996-73956798977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4" name="Slide Number Placeholder 4">
            <a:extLst>
              <a:ext uri="{FF2B5EF4-FFF2-40B4-BE49-F238E27FC236}">
                <a16:creationId xmlns:a16="http://schemas.microsoft.com/office/drawing/2014/main" id="{A45EA0BF-5562-99C7-290E-A3CFBA238B3F}"/>
              </a:ext>
            </a:extLst>
          </p:cNvPr>
          <p:cNvSpPr txBox="1">
            <a:spLocks/>
          </p:cNvSpPr>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defPPr>
              <a:defRPr lang="en-US"/>
            </a:defPPr>
            <a:lvl1pPr marL="0" algn="ctr" defTabSz="914400" rtl="0" eaLnBrk="1" latinLnBrk="0" hangingPunct="1">
              <a:defRPr lang="en-ZA" sz="1800" b="1" kern="1200">
                <a:solidFill>
                  <a:srgbClr val="093C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US" smtClean="0"/>
              <a:pPr/>
              <a:t>36</a:t>
            </a:fld>
            <a:endParaRPr lang="en-US" dirty="0"/>
          </a:p>
        </p:txBody>
      </p:sp>
      <p:sp>
        <p:nvSpPr>
          <p:cNvPr id="9" name="TextBox 8">
            <a:extLst>
              <a:ext uri="{FF2B5EF4-FFF2-40B4-BE49-F238E27FC236}">
                <a16:creationId xmlns:a16="http://schemas.microsoft.com/office/drawing/2014/main" id="{0A4C39C3-90FC-3CCD-FB4B-6F0C5F9F009D}"/>
              </a:ext>
            </a:extLst>
          </p:cNvPr>
          <p:cNvSpPr txBox="1"/>
          <p:nvPr/>
        </p:nvSpPr>
        <p:spPr>
          <a:xfrm>
            <a:off x="286159" y="294510"/>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CSCP | Principal-Counselor Relationship</a:t>
            </a:r>
          </a:p>
        </p:txBody>
      </p:sp>
      <p:pic>
        <p:nvPicPr>
          <p:cNvPr id="12" name="Picture 11" descr="Logo&#10;&#10;Description automatically generated">
            <a:extLst>
              <a:ext uri="{FF2B5EF4-FFF2-40B4-BE49-F238E27FC236}">
                <a16:creationId xmlns:a16="http://schemas.microsoft.com/office/drawing/2014/main" id="{4CCA8708-1737-90B8-93AD-EADC9BBA9789}"/>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4" name="Picture 13">
            <a:extLst>
              <a:ext uri="{FF2B5EF4-FFF2-40B4-BE49-F238E27FC236}">
                <a16:creationId xmlns:a16="http://schemas.microsoft.com/office/drawing/2014/main" id="{D551F3FA-1B68-AE3C-7676-8CEE1F0785A8}"/>
              </a:ext>
            </a:extLst>
          </p:cNvPr>
          <p:cNvPicPr>
            <a:picLocks noChangeAspect="1"/>
          </p:cNvPicPr>
          <p:nvPr/>
        </p:nvPicPr>
        <p:blipFill>
          <a:blip r:embed="rId3"/>
          <a:stretch>
            <a:fillRect/>
          </a:stretch>
        </p:blipFill>
        <p:spPr>
          <a:xfrm>
            <a:off x="1423548" y="1680918"/>
            <a:ext cx="6296904" cy="3496163"/>
          </a:xfrm>
          <a:prstGeom prst="rect">
            <a:avLst/>
          </a:prstGeom>
        </p:spPr>
      </p:pic>
      <p:pic>
        <p:nvPicPr>
          <p:cNvPr id="15" name="Picture 14">
            <a:extLst>
              <a:ext uri="{FF2B5EF4-FFF2-40B4-BE49-F238E27FC236}">
                <a16:creationId xmlns:a16="http://schemas.microsoft.com/office/drawing/2014/main" id="{9C398B3E-D734-2E5D-4FF7-580D6C64BD68}"/>
              </a:ext>
            </a:extLst>
          </p:cNvPr>
          <p:cNvPicPr>
            <a:picLocks noChangeAspect="1"/>
          </p:cNvPicPr>
          <p:nvPr/>
        </p:nvPicPr>
        <p:blipFill>
          <a:blip r:embed="rId4"/>
          <a:stretch>
            <a:fillRect/>
          </a:stretch>
        </p:blipFill>
        <p:spPr>
          <a:xfrm>
            <a:off x="5205241" y="1962109"/>
            <a:ext cx="2448267" cy="590632"/>
          </a:xfrm>
          <a:prstGeom prst="rect">
            <a:avLst/>
          </a:prstGeom>
        </p:spPr>
      </p:pic>
      <p:sp>
        <p:nvSpPr>
          <p:cNvPr id="16" name="TextBox 15">
            <a:extLst>
              <a:ext uri="{FF2B5EF4-FFF2-40B4-BE49-F238E27FC236}">
                <a16:creationId xmlns:a16="http://schemas.microsoft.com/office/drawing/2014/main" id="{D6140063-E1FF-80A8-FFE4-8E4450DB669C}"/>
              </a:ext>
            </a:extLst>
          </p:cNvPr>
          <p:cNvSpPr txBox="1"/>
          <p:nvPr/>
        </p:nvSpPr>
        <p:spPr>
          <a:xfrm>
            <a:off x="352428" y="5794048"/>
            <a:ext cx="8439142" cy="246221"/>
          </a:xfrm>
          <a:prstGeom prst="rect">
            <a:avLst/>
          </a:prstGeom>
          <a:noFill/>
        </p:spPr>
        <p:txBody>
          <a:bodyPr wrap="square">
            <a:spAutoFit/>
          </a:bodyPr>
          <a:lstStyle/>
          <a:p>
            <a:pPr algn="ctr"/>
            <a:r>
              <a:rPr lang="en-US" sz="1000" dirty="0">
                <a:hlinkClick r:id="rId5"/>
              </a:rPr>
              <a:t>https://www.schoolcounselor.org/getmedia/ccee1126-c1b7-40e4-b5d0-bae3c8262833/Enhancing-Principal-School-Counselor-Relationship.pdf</a:t>
            </a:r>
            <a:endParaRPr lang="en-US" sz="1000" dirty="0"/>
          </a:p>
        </p:txBody>
      </p:sp>
    </p:spTree>
    <p:extLst>
      <p:ext uri="{BB962C8B-B14F-4D97-AF65-F5344CB8AC3E}">
        <p14:creationId xmlns:p14="http://schemas.microsoft.com/office/powerpoint/2010/main" val="270589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Benefits of Being Present | Breathing</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9" name="Online Media 8" title="&quot;Just Breathe&quot; by Julie Bayer Salzman &amp; Josh Salzman (Wavecrest Films)">
            <a:hlinkClick r:id="" action="ppaction://media"/>
            <a:extLst>
              <a:ext uri="{FF2B5EF4-FFF2-40B4-BE49-F238E27FC236}">
                <a16:creationId xmlns:a16="http://schemas.microsoft.com/office/drawing/2014/main" id="{C6598D30-05C6-4AF0-D00D-72FCFBB5E159}"/>
              </a:ext>
            </a:extLst>
          </p:cNvPr>
          <p:cNvPicPr>
            <a:picLocks noRot="1" noChangeAspect="1"/>
          </p:cNvPicPr>
          <p:nvPr>
            <a:videoFile r:link="rId1"/>
          </p:nvPr>
        </p:nvPicPr>
        <p:blipFill>
          <a:blip r:embed="rId4"/>
          <a:stretch>
            <a:fillRect/>
          </a:stretch>
        </p:blipFill>
        <p:spPr>
          <a:xfrm>
            <a:off x="303963" y="1006328"/>
            <a:ext cx="8509846" cy="4808063"/>
          </a:xfrm>
          <a:prstGeom prst="rect">
            <a:avLst/>
          </a:prstGeom>
          <a:ln w="38100" cap="sq">
            <a:solidFill>
              <a:srgbClr val="E572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A44CB8E4-3A23-D1DB-2742-8AD7E9A3AC34}"/>
              </a:ext>
            </a:extLst>
          </p:cNvPr>
          <p:cNvSpPr txBox="1"/>
          <p:nvPr/>
        </p:nvSpPr>
        <p:spPr>
          <a:xfrm>
            <a:off x="1451295" y="6416586"/>
            <a:ext cx="4555222" cy="307777"/>
          </a:xfrm>
          <a:prstGeom prst="rect">
            <a:avLst/>
          </a:prstGeom>
          <a:solidFill>
            <a:srgbClr val="FFCC66"/>
          </a:solidFill>
        </p:spPr>
        <p:txBody>
          <a:bodyPr wrap="square" rtlCol="0">
            <a:spAutoFit/>
          </a:bodyPr>
          <a:lstStyle/>
          <a:p>
            <a:pPr algn="ctr"/>
            <a:r>
              <a:rPr lang="en-US" sz="1400">
                <a:solidFill>
                  <a:srgbClr val="093C71"/>
                </a:solidFill>
              </a:rPr>
              <a:t>https://youtu.be/RVA2N6tX2cg?si=_YwpVVDyjx9Zi6Tq</a:t>
            </a:r>
            <a:endParaRPr lang="en-US" sz="1400" dirty="0">
              <a:solidFill>
                <a:srgbClr val="093C71"/>
              </a:solidFill>
            </a:endParaRPr>
          </a:p>
        </p:txBody>
      </p:sp>
    </p:spTree>
    <p:extLst>
      <p:ext uri="{BB962C8B-B14F-4D97-AF65-F5344CB8AC3E}">
        <p14:creationId xmlns:p14="http://schemas.microsoft.com/office/powerpoint/2010/main" val="7131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Benefits of Being Present | Breathing</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3" name="Google Shape;128;p20">
            <a:extLst>
              <a:ext uri="{FF2B5EF4-FFF2-40B4-BE49-F238E27FC236}">
                <a16:creationId xmlns:a16="http://schemas.microsoft.com/office/drawing/2014/main" id="{DEF8DCE7-AD63-9870-26B6-8135F454C83E}"/>
              </a:ext>
            </a:extLst>
          </p:cNvPr>
          <p:cNvSpPr txBox="1">
            <a:spLocks/>
          </p:cNvSpPr>
          <p:nvPr/>
        </p:nvSpPr>
        <p:spPr>
          <a:xfrm>
            <a:off x="4297658" y="5147454"/>
            <a:ext cx="548700" cy="393600"/>
          </a:xfrm>
          <a:prstGeom prst="rect">
            <a:avLst/>
          </a:prstGeom>
        </p:spPr>
        <p:txBody>
          <a:bodyPr spcFirstLastPara="1" vert="horz" wrap="square" lIns="91425" tIns="91425" rIns="91425" bIns="91425" rtlCol="0" anchor="ctr" anchorCtr="0">
            <a:noAutofit/>
          </a:bodyPr>
          <a:lstStyle>
            <a:lvl1pPr marL="0" indent="0" algn="l" defTabSz="685783" rtl="0" eaLnBrk="1" latinLnBrk="0" hangingPunct="1">
              <a:lnSpc>
                <a:spcPct val="90000"/>
              </a:lnSpc>
              <a:spcBef>
                <a:spcPts val="750"/>
              </a:spcBef>
              <a:buFont typeface="Arial" panose="020B0604020202020204" pitchFamily="34" charset="0"/>
              <a:buNone/>
              <a:defRPr sz="1575" b="1"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14400">
              <a:lnSpc>
                <a:spcPct val="100000"/>
              </a:lnSpc>
              <a:spcBef>
                <a:spcPts val="0"/>
              </a:spcBef>
              <a:buFontTx/>
              <a:buNone/>
              <a:defRPr/>
            </a:pPr>
            <a:fld id="{00000000-1234-1234-1234-123412341234}" type="slidenum">
              <a:rPr lang="en" sz="900" b="0" smtClean="0">
                <a:solidFill>
                  <a:prstClr val="black">
                    <a:tint val="75000"/>
                  </a:prstClr>
                </a:solidFill>
                <a:latin typeface="Roboto Light"/>
                <a:ea typeface="Roboto Light"/>
                <a:cs typeface="Roboto Light"/>
                <a:sym typeface="Roboto Light"/>
              </a:rPr>
              <a:pPr algn="ctr" defTabSz="914400">
                <a:lnSpc>
                  <a:spcPct val="100000"/>
                </a:lnSpc>
                <a:spcBef>
                  <a:spcPts val="0"/>
                </a:spcBef>
                <a:buFontTx/>
                <a:buNone/>
                <a:defRPr/>
              </a:pPr>
              <a:t>5</a:t>
            </a:fld>
            <a:endParaRPr lang="en" sz="900" b="0">
              <a:solidFill>
                <a:prstClr val="black">
                  <a:tint val="75000"/>
                </a:prstClr>
              </a:solidFill>
              <a:latin typeface="Roboto Light"/>
              <a:ea typeface="Roboto Light"/>
              <a:cs typeface="Roboto Light"/>
              <a:sym typeface="Roboto Light"/>
            </a:endParaRPr>
          </a:p>
        </p:txBody>
      </p:sp>
      <p:pic>
        <p:nvPicPr>
          <p:cNvPr id="14" name="Picture 2" descr="Future-in-the-Past Tense in English Grammar">
            <a:extLst>
              <a:ext uri="{FF2B5EF4-FFF2-40B4-BE49-F238E27FC236}">
                <a16:creationId xmlns:a16="http://schemas.microsoft.com/office/drawing/2014/main" id="{07F8542B-F193-1FF7-EFBC-1D240C98A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88" y="2306955"/>
            <a:ext cx="3290089" cy="219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ED8A8A2-902A-73B8-48BD-B5DDD06DCA4A}"/>
              </a:ext>
            </a:extLst>
          </p:cNvPr>
          <p:cNvSpPr txBox="1"/>
          <p:nvPr/>
        </p:nvSpPr>
        <p:spPr>
          <a:xfrm>
            <a:off x="235611" y="4894723"/>
            <a:ext cx="3201687" cy="646331"/>
          </a:xfrm>
          <a:prstGeom prst="rect">
            <a:avLst/>
          </a:prstGeom>
          <a:noFill/>
        </p:spPr>
        <p:txBody>
          <a:bodyPr wrap="square" rtlCol="0">
            <a:spAutoFit/>
          </a:bodyPr>
          <a:lstStyle/>
          <a:p>
            <a:r>
              <a:rPr lang="en-US" dirty="0"/>
              <a:t>Dwelling on memories of negative experiences</a:t>
            </a:r>
          </a:p>
        </p:txBody>
      </p:sp>
      <p:sp>
        <p:nvSpPr>
          <p:cNvPr id="16" name="TextBox 15">
            <a:extLst>
              <a:ext uri="{FF2B5EF4-FFF2-40B4-BE49-F238E27FC236}">
                <a16:creationId xmlns:a16="http://schemas.microsoft.com/office/drawing/2014/main" id="{245E9794-3D0D-0246-5F45-6291AB132B37}"/>
              </a:ext>
            </a:extLst>
          </p:cNvPr>
          <p:cNvSpPr txBox="1"/>
          <p:nvPr/>
        </p:nvSpPr>
        <p:spPr>
          <a:xfrm>
            <a:off x="1314371" y="1061562"/>
            <a:ext cx="2017304" cy="646331"/>
          </a:xfrm>
          <a:prstGeom prst="rect">
            <a:avLst/>
          </a:prstGeom>
          <a:noFill/>
        </p:spPr>
        <p:txBody>
          <a:bodyPr wrap="square" rtlCol="0">
            <a:spAutoFit/>
          </a:bodyPr>
          <a:lstStyle/>
          <a:p>
            <a:r>
              <a:rPr lang="en-US" dirty="0"/>
              <a:t>Anxiety due to fear of the unknown</a:t>
            </a:r>
          </a:p>
        </p:txBody>
      </p:sp>
      <p:cxnSp>
        <p:nvCxnSpPr>
          <p:cNvPr id="17" name="Straight Arrow Connector 16">
            <a:extLst>
              <a:ext uri="{FF2B5EF4-FFF2-40B4-BE49-F238E27FC236}">
                <a16:creationId xmlns:a16="http://schemas.microsoft.com/office/drawing/2014/main" id="{E5DCA33E-847D-FA37-6A83-591777A0F36E}"/>
              </a:ext>
            </a:extLst>
          </p:cNvPr>
          <p:cNvCxnSpPr>
            <a:cxnSpLocks/>
          </p:cNvCxnSpPr>
          <p:nvPr/>
        </p:nvCxnSpPr>
        <p:spPr>
          <a:xfrm flipV="1">
            <a:off x="896293" y="3928413"/>
            <a:ext cx="0" cy="966310"/>
          </a:xfrm>
          <a:prstGeom prst="straightConnector1">
            <a:avLst/>
          </a:prstGeom>
          <a:ln w="41275">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4C7F13B-C222-0B87-D1BB-3203C946A558}"/>
              </a:ext>
            </a:extLst>
          </p:cNvPr>
          <p:cNvCxnSpPr>
            <a:cxnSpLocks/>
          </p:cNvCxnSpPr>
          <p:nvPr/>
        </p:nvCxnSpPr>
        <p:spPr>
          <a:xfrm>
            <a:off x="1935933" y="2007704"/>
            <a:ext cx="0" cy="680385"/>
          </a:xfrm>
          <a:prstGeom prst="straightConnector1">
            <a:avLst/>
          </a:prstGeom>
          <a:ln w="41275">
            <a:solidFill>
              <a:srgbClr val="00FF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blue rectangle with white text&#10;&#10;Description automatically generated">
            <a:extLst>
              <a:ext uri="{FF2B5EF4-FFF2-40B4-BE49-F238E27FC236}">
                <a16:creationId xmlns:a16="http://schemas.microsoft.com/office/drawing/2014/main" id="{622EB243-3377-F7EE-2D40-1B242FE180D2}"/>
              </a:ext>
            </a:extLst>
          </p:cNvPr>
          <p:cNvPicPr>
            <a:picLocks noChangeAspect="1"/>
          </p:cNvPicPr>
          <p:nvPr/>
        </p:nvPicPr>
        <p:blipFill rotWithShape="1">
          <a:blip r:embed="rId4"/>
          <a:srcRect t="2737" b="2327"/>
          <a:stretch/>
        </p:blipFill>
        <p:spPr>
          <a:xfrm>
            <a:off x="3724085" y="1384728"/>
            <a:ext cx="5289927" cy="4037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74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Benefits of Being Present | Breathing</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2" name="Online Media 4" title="Breath Control Can Change Your Life - Jocko Willink &amp; Rickson Gracie">
            <a:hlinkClick r:id="" action="ppaction://media"/>
            <a:extLst>
              <a:ext uri="{FF2B5EF4-FFF2-40B4-BE49-F238E27FC236}">
                <a16:creationId xmlns:a16="http://schemas.microsoft.com/office/drawing/2014/main" id="{57DEFACC-356B-AF49-C6F0-55662E52ABA5}"/>
              </a:ext>
            </a:extLst>
          </p:cNvPr>
          <p:cNvPicPr>
            <a:picLocks noRot="1" noChangeAspect="1"/>
          </p:cNvPicPr>
          <p:nvPr>
            <a:videoFile r:link="rId1"/>
          </p:nvPr>
        </p:nvPicPr>
        <p:blipFill>
          <a:blip r:embed="rId4"/>
          <a:stretch>
            <a:fillRect/>
          </a:stretch>
        </p:blipFill>
        <p:spPr>
          <a:xfrm>
            <a:off x="361844" y="1006496"/>
            <a:ext cx="8450359" cy="4774453"/>
          </a:xfrm>
          <a:prstGeom prst="rect">
            <a:avLst/>
          </a:prstGeom>
          <a:ln w="38100" cap="sq">
            <a:solidFill>
              <a:srgbClr val="E572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AF936FD-8DD6-7D8A-99DE-39D167F8F4D9}"/>
              </a:ext>
            </a:extLst>
          </p:cNvPr>
          <p:cNvSpPr txBox="1"/>
          <p:nvPr/>
        </p:nvSpPr>
        <p:spPr>
          <a:xfrm>
            <a:off x="1212343" y="5792034"/>
            <a:ext cx="6749359" cy="369332"/>
          </a:xfrm>
          <a:prstGeom prst="rect">
            <a:avLst/>
          </a:prstGeom>
          <a:noFill/>
        </p:spPr>
        <p:txBody>
          <a:bodyPr wrap="square" rtlCol="0">
            <a:spAutoFit/>
          </a:bodyPr>
          <a:lstStyle/>
          <a:p>
            <a:pPr algn="ctr"/>
            <a:r>
              <a:rPr lang="en-US" dirty="0">
                <a:solidFill>
                  <a:srgbClr val="00457C"/>
                </a:solidFill>
              </a:rPr>
              <a:t>Jocko </a:t>
            </a:r>
            <a:r>
              <a:rPr lang="en-US" dirty="0" err="1">
                <a:solidFill>
                  <a:srgbClr val="00457C"/>
                </a:solidFill>
              </a:rPr>
              <a:t>Willink</a:t>
            </a:r>
            <a:r>
              <a:rPr lang="en-US" dirty="0">
                <a:solidFill>
                  <a:srgbClr val="00457C"/>
                </a:solidFill>
              </a:rPr>
              <a:t> | Navy Seal Team 3 Commander</a:t>
            </a:r>
          </a:p>
        </p:txBody>
      </p:sp>
      <p:sp>
        <p:nvSpPr>
          <p:cNvPr id="9" name="TextBox 8">
            <a:extLst>
              <a:ext uri="{FF2B5EF4-FFF2-40B4-BE49-F238E27FC236}">
                <a16:creationId xmlns:a16="http://schemas.microsoft.com/office/drawing/2014/main" id="{9A9B9089-3C27-EA2F-B3C4-C87D0EA23106}"/>
              </a:ext>
            </a:extLst>
          </p:cNvPr>
          <p:cNvSpPr txBox="1"/>
          <p:nvPr/>
        </p:nvSpPr>
        <p:spPr>
          <a:xfrm>
            <a:off x="1212343" y="6416586"/>
            <a:ext cx="5209563" cy="307777"/>
          </a:xfrm>
          <a:prstGeom prst="rect">
            <a:avLst/>
          </a:prstGeom>
          <a:solidFill>
            <a:srgbClr val="FFCC66"/>
          </a:solidFill>
        </p:spPr>
        <p:txBody>
          <a:bodyPr wrap="square" rtlCol="0">
            <a:spAutoFit/>
          </a:bodyPr>
          <a:lstStyle/>
          <a:p>
            <a:pPr algn="ctr"/>
            <a:r>
              <a:rPr lang="en-US" sz="1400" dirty="0">
                <a:solidFill>
                  <a:srgbClr val="093C71"/>
                </a:solidFill>
              </a:rPr>
              <a:t>https://youtu.be/u9LUM-UCwZs?si=tQC2krTRbwsSJZBg&amp;t=162</a:t>
            </a:r>
          </a:p>
        </p:txBody>
      </p:sp>
    </p:spTree>
    <p:extLst>
      <p:ext uri="{BB962C8B-B14F-4D97-AF65-F5344CB8AC3E}">
        <p14:creationId xmlns:p14="http://schemas.microsoft.com/office/powerpoint/2010/main" val="33789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Compassion &amp; Resilience</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4" name="TextBox 3">
            <a:extLst>
              <a:ext uri="{FF2B5EF4-FFF2-40B4-BE49-F238E27FC236}">
                <a16:creationId xmlns:a16="http://schemas.microsoft.com/office/drawing/2014/main" id="{DCE25BDF-FFA4-C8C9-ABC1-EC3AFCF5D8E7}"/>
              </a:ext>
            </a:extLst>
          </p:cNvPr>
          <p:cNvSpPr txBox="1"/>
          <p:nvPr/>
        </p:nvSpPr>
        <p:spPr>
          <a:xfrm>
            <a:off x="2008135" y="6366107"/>
            <a:ext cx="3508513" cy="369332"/>
          </a:xfrm>
          <a:prstGeom prst="rect">
            <a:avLst/>
          </a:prstGeom>
          <a:solidFill>
            <a:srgbClr val="FFCC66"/>
          </a:solidFill>
        </p:spPr>
        <p:txBody>
          <a:bodyPr wrap="square" rtlCol="0">
            <a:spAutoFit/>
          </a:bodyPr>
          <a:lstStyle/>
          <a:p>
            <a:pPr algn="ctr"/>
            <a:r>
              <a:rPr lang="en-US" dirty="0">
                <a:solidFill>
                  <a:srgbClr val="093C71"/>
                </a:solidFill>
                <a:hlinkClick r:id="rId3"/>
              </a:rPr>
              <a:t>https://youtu.be/MnHI7NOgyXo</a:t>
            </a:r>
            <a:endParaRPr lang="en-US" dirty="0">
              <a:solidFill>
                <a:srgbClr val="093C71"/>
              </a:solidFill>
            </a:endParaRPr>
          </a:p>
        </p:txBody>
      </p:sp>
      <p:pic>
        <p:nvPicPr>
          <p:cNvPr id="8" name="Picture 7">
            <a:extLst>
              <a:ext uri="{FF2B5EF4-FFF2-40B4-BE49-F238E27FC236}">
                <a16:creationId xmlns:a16="http://schemas.microsoft.com/office/drawing/2014/main" id="{BF939B3F-46F0-D12F-1A24-EC6055C976C8}"/>
              </a:ext>
            </a:extLst>
          </p:cNvPr>
          <p:cNvPicPr>
            <a:picLocks noChangeAspect="1"/>
          </p:cNvPicPr>
          <p:nvPr/>
        </p:nvPicPr>
        <p:blipFill>
          <a:blip r:embed="rId4"/>
          <a:stretch>
            <a:fillRect/>
          </a:stretch>
        </p:blipFill>
        <p:spPr>
          <a:xfrm>
            <a:off x="364652" y="1043257"/>
            <a:ext cx="8414696" cy="4920221"/>
          </a:xfrm>
          <a:prstGeom prst="rect">
            <a:avLst/>
          </a:prstGeom>
          <a:ln w="38100" cap="sq">
            <a:solidFill>
              <a:srgbClr val="E572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487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Compassion &amp; Empathy</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4" name="Online Media 3" title="Inside Out   Sadness comforts Bing Bong">
            <a:hlinkClick r:id="" action="ppaction://media"/>
            <a:extLst>
              <a:ext uri="{FF2B5EF4-FFF2-40B4-BE49-F238E27FC236}">
                <a16:creationId xmlns:a16="http://schemas.microsoft.com/office/drawing/2014/main" id="{8A4DF3C3-F5BA-D9A5-2B46-20B526278488}"/>
              </a:ext>
            </a:extLst>
          </p:cNvPr>
          <p:cNvPicPr>
            <a:picLocks noRot="1" noChangeAspect="1"/>
          </p:cNvPicPr>
          <p:nvPr>
            <a:videoFile r:link="rId1"/>
          </p:nvPr>
        </p:nvPicPr>
        <p:blipFill>
          <a:blip r:embed="rId4"/>
          <a:stretch>
            <a:fillRect/>
          </a:stretch>
        </p:blipFill>
        <p:spPr>
          <a:xfrm>
            <a:off x="294215" y="1053547"/>
            <a:ext cx="8518048" cy="4812697"/>
          </a:xfrm>
          <a:prstGeom prst="rect">
            <a:avLst/>
          </a:prstGeom>
          <a:ln w="38100" cap="sq">
            <a:solidFill>
              <a:srgbClr val="E572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D59789B2-32CC-3F59-04D5-E08B9B0280AB}"/>
              </a:ext>
            </a:extLst>
          </p:cNvPr>
          <p:cNvSpPr txBox="1"/>
          <p:nvPr/>
        </p:nvSpPr>
        <p:spPr>
          <a:xfrm>
            <a:off x="1451295" y="6416586"/>
            <a:ext cx="4555222" cy="307777"/>
          </a:xfrm>
          <a:prstGeom prst="rect">
            <a:avLst/>
          </a:prstGeom>
          <a:solidFill>
            <a:srgbClr val="FFCC66"/>
          </a:solidFill>
        </p:spPr>
        <p:txBody>
          <a:bodyPr wrap="square" rtlCol="0">
            <a:spAutoFit/>
          </a:bodyPr>
          <a:lstStyle/>
          <a:p>
            <a:pPr algn="ctr"/>
            <a:r>
              <a:rPr lang="en-US" sz="1400" dirty="0">
                <a:solidFill>
                  <a:srgbClr val="093C71"/>
                </a:solidFill>
              </a:rPr>
              <a:t>https://youtu.be/QT6FdhKriB8?si=6qFznC4v494abtSY</a:t>
            </a:r>
          </a:p>
        </p:txBody>
      </p:sp>
    </p:spTree>
    <p:extLst>
      <p:ext uri="{BB962C8B-B14F-4D97-AF65-F5344CB8AC3E}">
        <p14:creationId xmlns:p14="http://schemas.microsoft.com/office/powerpoint/2010/main" val="14233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80">
          <a:fgClr>
            <a:srgbClr val="F98F1E"/>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62C4E37A-1C72-4022-8401-4995A438161A}"/>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Crisis Response Support List</a:t>
            </a:r>
          </a:p>
        </p:txBody>
      </p:sp>
      <p:pic>
        <p:nvPicPr>
          <p:cNvPr id="7" name="Picture 6" descr="Logo&#10;&#10;Description automatically generated">
            <a:extLst>
              <a:ext uri="{FF2B5EF4-FFF2-40B4-BE49-F238E27FC236}">
                <a16:creationId xmlns:a16="http://schemas.microsoft.com/office/drawing/2014/main" id="{62D03D76-B25D-40DC-A064-04B07C5C11A1}"/>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hlinkClick r:id="rId3"/>
            <a:extLst>
              <a:ext uri="{FF2B5EF4-FFF2-40B4-BE49-F238E27FC236}">
                <a16:creationId xmlns:a16="http://schemas.microsoft.com/office/drawing/2014/main" id="{965292D9-E940-8B31-7FCD-3EB7D6032060}"/>
              </a:ext>
            </a:extLst>
          </p:cNvPr>
          <p:cNvPicPr>
            <a:picLocks noChangeAspect="1"/>
          </p:cNvPicPr>
          <p:nvPr/>
        </p:nvPicPr>
        <p:blipFill>
          <a:blip r:embed="rId4"/>
          <a:stretch>
            <a:fillRect/>
          </a:stretch>
        </p:blipFill>
        <p:spPr>
          <a:xfrm>
            <a:off x="641759" y="907480"/>
            <a:ext cx="7856332" cy="504304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17C13CD-D690-8F8C-823D-ACD671624511}"/>
              </a:ext>
            </a:extLst>
          </p:cNvPr>
          <p:cNvSpPr txBox="1"/>
          <p:nvPr/>
        </p:nvSpPr>
        <p:spPr>
          <a:xfrm>
            <a:off x="1919335" y="6366107"/>
            <a:ext cx="3748134" cy="369332"/>
          </a:xfrm>
          <a:prstGeom prst="rect">
            <a:avLst/>
          </a:prstGeom>
          <a:solidFill>
            <a:srgbClr val="FFCC66"/>
          </a:solidFill>
          <a:ln>
            <a:solidFill>
              <a:srgbClr val="D9531E"/>
            </a:solidFill>
          </a:ln>
        </p:spPr>
        <p:txBody>
          <a:bodyPr wrap="square" rtlCol="0">
            <a:spAutoFit/>
          </a:bodyPr>
          <a:lstStyle/>
          <a:p>
            <a:pPr algn="ctr"/>
            <a:r>
              <a:rPr lang="en-US" dirty="0">
                <a:hlinkClick r:id="rId3"/>
              </a:rPr>
              <a:t>Click Here to Access</a:t>
            </a:r>
            <a:endParaRPr lang="en-US" dirty="0"/>
          </a:p>
        </p:txBody>
      </p:sp>
    </p:spTree>
    <p:extLst>
      <p:ext uri="{BB962C8B-B14F-4D97-AF65-F5344CB8AC3E}">
        <p14:creationId xmlns:p14="http://schemas.microsoft.com/office/powerpoint/2010/main" val="890402972"/>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2072</TotalTime>
  <Words>800</Words>
  <Application>Microsoft Office PowerPoint</Application>
  <PresentationFormat>On-screen Show (4:3)</PresentationFormat>
  <Paragraphs>143</Paragraphs>
  <Slides>36</Slides>
  <Notes>0</Notes>
  <HiddenSlides>2</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Arial Black</vt:lpstr>
      <vt:lpstr>Calibri</vt:lpstr>
      <vt:lpstr>Jokerman</vt:lpstr>
      <vt:lpstr>Myriad Pro</vt:lpstr>
      <vt:lpstr>Roboto Light</vt:lpstr>
      <vt:lpstr>Symbol</vt:lpstr>
      <vt:lpstr>Times New Roman</vt:lpstr>
      <vt:lpstr>Office Theme</vt:lpstr>
      <vt:lpstr>1_Office Theme</vt:lpstr>
      <vt:lpstr>District Counselor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Elementary Counselor Meeting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Counselor Meeting</dc:title>
  <dc:creator>Peters, David S.</dc:creator>
  <cp:lastModifiedBy>Peters, David S.</cp:lastModifiedBy>
  <cp:revision>24</cp:revision>
  <dcterms:created xsi:type="dcterms:W3CDTF">2022-10-28T22:54:22Z</dcterms:created>
  <dcterms:modified xsi:type="dcterms:W3CDTF">2023-11-03T17:16:00Z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